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357" r:id="rId3"/>
    <p:sldId id="360" r:id="rId4"/>
    <p:sldId id="361" r:id="rId5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3" autoAdjust="0"/>
    <p:restoredTop sz="86514" autoAdjust="0"/>
  </p:normalViewPr>
  <p:slideViewPr>
    <p:cSldViewPr>
      <p:cViewPr>
        <p:scale>
          <a:sx n="125" d="100"/>
          <a:sy n="125" d="100"/>
        </p:scale>
        <p:origin x="-127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75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8676E-0273-409B-B68A-F4825EF00A2C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216"/>
            <a:ext cx="5438140" cy="39081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75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5C53E-FD7D-419A-9A0B-88F0016E79F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87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37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2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08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19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037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38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32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86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0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226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237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6FD0B-EF6C-4775-BD2A-E80C835F0B33}" type="datetimeFigureOut">
              <a:rPr lang="it-IT" smtClean="0"/>
              <a:pPr/>
              <a:t>16/12/2021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826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it-IT" sz="3200" dirty="0">
                <a:latin typeface="Garamond" panose="02020404030301010803" pitchFamily="18" charset="0"/>
              </a:rPr>
              <a:t>Incontro con aziende e consulenti</a:t>
            </a:r>
            <a:br>
              <a:rPr lang="it-IT" sz="3200" dirty="0">
                <a:latin typeface="Garamond" panose="02020404030301010803" pitchFamily="18" charset="0"/>
              </a:rPr>
            </a:br>
            <a:r>
              <a:rPr lang="it-IT" sz="3200" dirty="0">
                <a:latin typeface="Garamond" panose="02020404030301010803" pitchFamily="18" charset="0"/>
              </a:rPr>
              <a:t>Progetto Semplice</a:t>
            </a:r>
            <a:br>
              <a:rPr lang="it-IT" sz="3200" dirty="0">
                <a:latin typeface="Garamond" panose="02020404030301010803" pitchFamily="18" charset="0"/>
              </a:rPr>
            </a:br>
            <a:r>
              <a:rPr lang="it-IT" sz="3200" b="1" dirty="0" err="1">
                <a:latin typeface="Garamond" panose="02020404030301010803" pitchFamily="18" charset="0"/>
              </a:rPr>
              <a:t>In.Agro</a:t>
            </a:r>
            <a:r>
              <a:rPr lang="it-IT" sz="3200" dirty="0">
                <a:latin typeface="Garamond" panose="02020404030301010803" pitchFamily="18" charset="0"/>
              </a:rPr>
              <a:t/>
            </a:r>
            <a:br>
              <a:rPr lang="it-IT" sz="3200" dirty="0">
                <a:latin typeface="Garamond" panose="02020404030301010803" pitchFamily="18" charset="0"/>
              </a:rPr>
            </a:br>
            <a:r>
              <a:rPr lang="it-IT" sz="3200" b="1" dirty="0">
                <a:latin typeface="Garamond" panose="02020404030301010803" pitchFamily="18" charset="0"/>
              </a:rPr>
              <a:t>Innovazione per l’Agroalimentare</a:t>
            </a:r>
            <a:endParaRPr lang="it-IT" sz="32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>
                <a:solidFill>
                  <a:schemeClr val="tx1"/>
                </a:solidFill>
                <a:latin typeface="Garamond" panose="02020404030301010803" pitchFamily="18" charset="0"/>
              </a:rPr>
              <a:t>16 Dicembre 2021</a:t>
            </a:r>
          </a:p>
          <a:p>
            <a:r>
              <a:rPr lang="it-IT" sz="2600" dirty="0">
                <a:solidFill>
                  <a:schemeClr val="tx1"/>
                </a:solidFill>
                <a:latin typeface="Garamond" panose="02020404030301010803" pitchFamily="18" charset="0"/>
              </a:rPr>
              <a:t>-</a:t>
            </a:r>
            <a:r>
              <a:rPr lang="it-IT" sz="2000" dirty="0">
                <a:solidFill>
                  <a:schemeClr val="tx1"/>
                </a:solidFill>
                <a:latin typeface="Garamond" panose="02020404030301010803" pitchFamily="18" charset="0"/>
              </a:rPr>
              <a:t>in modalità telematica- </a:t>
            </a:r>
          </a:p>
        </p:txBody>
      </p:sp>
    </p:spTree>
    <p:extLst>
      <p:ext uri="{BB962C8B-B14F-4D97-AF65-F5344CB8AC3E}">
        <p14:creationId xmlns:p14="http://schemas.microsoft.com/office/powerpoint/2010/main" val="150536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07534" y="2869685"/>
            <a:ext cx="7772400" cy="2465314"/>
          </a:xfrm>
        </p:spPr>
        <p:txBody>
          <a:bodyPr>
            <a:noAutofit/>
          </a:bodyPr>
          <a:lstStyle/>
          <a:p>
            <a:pPr algn="l"/>
            <a:r>
              <a:rPr lang="fr-FR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fr-FR" sz="2400" b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fr-FR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fr-FR" sz="2400" b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fr-FR" sz="2400" b="1" dirty="0" err="1">
                <a:solidFill>
                  <a:srgbClr val="FF0000"/>
                </a:solidFill>
                <a:latin typeface="Garamond" panose="02020404030301010803" pitchFamily="18" charset="0"/>
              </a:rPr>
              <a:t>Selezione</a:t>
            </a:r>
            <a:r>
              <a:rPr lang="fr-FR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 delle </a:t>
            </a:r>
            <a:r>
              <a:rPr lang="fr-FR" sz="2400" b="1" dirty="0" err="1">
                <a:solidFill>
                  <a:srgbClr val="FF0000"/>
                </a:solidFill>
                <a:latin typeface="Garamond" panose="02020404030301010803" pitchFamily="18" charset="0"/>
              </a:rPr>
              <a:t>imprese</a:t>
            </a:r>
            <a:r>
              <a:rPr lang="fr-FR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fr-FR" sz="2400" b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fr-FR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fr-FR" sz="2400" b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fr-FR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Selezione</a:t>
            </a:r>
            <a:r>
              <a:rPr lang="fr-F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fr-FR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consulenti</a:t>
            </a:r>
            <a:r>
              <a:rPr lang="fr-F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</a:br>
            <a:r>
              <a:rPr lang="fr-F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</a:br>
            <a:r>
              <a:rPr lang="fr-FR" sz="2400" b="1" dirty="0">
                <a:solidFill>
                  <a:srgbClr val="92D050"/>
                </a:solidFill>
                <a:latin typeface="Garamond" panose="02020404030301010803" pitchFamily="18" charset="0"/>
              </a:rPr>
              <a:t>Matching tra </a:t>
            </a:r>
            <a:r>
              <a:rPr lang="fr-FR" sz="2400" b="1" dirty="0" err="1">
                <a:solidFill>
                  <a:srgbClr val="92D050"/>
                </a:solidFill>
                <a:latin typeface="Garamond" panose="02020404030301010803" pitchFamily="18" charset="0"/>
              </a:rPr>
              <a:t>impresa</a:t>
            </a:r>
            <a:r>
              <a:rPr lang="fr-FR" sz="2400" b="1" dirty="0">
                <a:solidFill>
                  <a:srgbClr val="92D050"/>
                </a:solidFill>
                <a:latin typeface="Garamond" panose="02020404030301010803" pitchFamily="18" charset="0"/>
              </a:rPr>
              <a:t> e </a:t>
            </a:r>
            <a:r>
              <a:rPr lang="fr-FR" sz="2400" b="1" dirty="0" err="1">
                <a:solidFill>
                  <a:srgbClr val="92D050"/>
                </a:solidFill>
                <a:latin typeface="Garamond" panose="02020404030301010803" pitchFamily="18" charset="0"/>
              </a:rPr>
              <a:t>consulente</a:t>
            </a:r>
            <a:r>
              <a:rPr lang="fr-FR" sz="2400" b="1" dirty="0">
                <a:solidFill>
                  <a:srgbClr val="92D050"/>
                </a:solidFill>
                <a:latin typeface="Garamond" panose="02020404030301010803" pitchFamily="18" charset="0"/>
              </a:rPr>
              <a:t> </a:t>
            </a:r>
            <a:r>
              <a:rPr lang="fr-FR" sz="2400" b="1" dirty="0" err="1">
                <a:solidFill>
                  <a:srgbClr val="92D050"/>
                </a:solidFill>
                <a:latin typeface="Garamond" panose="02020404030301010803" pitchFamily="18" charset="0"/>
              </a:rPr>
              <a:t>ed</a:t>
            </a:r>
            <a:r>
              <a:rPr lang="fr-FR" sz="2400" b="1" dirty="0">
                <a:solidFill>
                  <a:srgbClr val="92D050"/>
                </a:solidFill>
                <a:latin typeface="Garamond" panose="02020404030301010803" pitchFamily="18" charset="0"/>
              </a:rPr>
              <a:t> </a:t>
            </a:r>
            <a:r>
              <a:rPr lang="fr-FR" sz="2400" b="1" dirty="0" err="1">
                <a:solidFill>
                  <a:srgbClr val="92D050"/>
                </a:solidFill>
                <a:latin typeface="Garamond" panose="02020404030301010803" pitchFamily="18" charset="0"/>
              </a:rPr>
              <a:t>individuazione</a:t>
            </a:r>
            <a:r>
              <a:rPr lang="fr-FR" sz="2400" b="1" dirty="0">
                <a:solidFill>
                  <a:srgbClr val="92D050"/>
                </a:solidFill>
                <a:latin typeface="Garamond" panose="02020404030301010803" pitchFamily="18" charset="0"/>
              </a:rPr>
              <a:t> </a:t>
            </a:r>
            <a:r>
              <a:rPr lang="fr-FR" sz="2400" b="1" dirty="0" err="1">
                <a:solidFill>
                  <a:srgbClr val="92D050"/>
                </a:solidFill>
                <a:latin typeface="Garamond" panose="02020404030301010803" pitchFamily="18" charset="0"/>
              </a:rPr>
              <a:t>contenuti</a:t>
            </a:r>
            <a:r>
              <a:rPr lang="fr-FR" sz="2400" b="1" dirty="0">
                <a:solidFill>
                  <a:srgbClr val="92D050"/>
                </a:solidFill>
                <a:latin typeface="Garamond" panose="02020404030301010803" pitchFamily="18" charset="0"/>
              </a:rPr>
              <a:t> dei </a:t>
            </a:r>
            <a:r>
              <a:rPr lang="fr-FR" sz="2400" b="1" dirty="0" err="1">
                <a:solidFill>
                  <a:srgbClr val="92D050"/>
                </a:solidFill>
                <a:latin typeface="Garamond" panose="02020404030301010803" pitchFamily="18" charset="0"/>
              </a:rPr>
              <a:t>progetti</a:t>
            </a:r>
            <a:r>
              <a:rPr lang="fr-FR" sz="2400" b="1" dirty="0">
                <a:solidFill>
                  <a:srgbClr val="92D050"/>
                </a:solidFill>
                <a:latin typeface="Garamond" panose="02020404030301010803" pitchFamily="18" charset="0"/>
              </a:rPr>
              <a:t> </a:t>
            </a:r>
            <a:r>
              <a:rPr lang="fr-FR" sz="2400" b="1" dirty="0" err="1">
                <a:solidFill>
                  <a:srgbClr val="92D050"/>
                </a:solidFill>
                <a:latin typeface="Garamond" panose="02020404030301010803" pitchFamily="18" charset="0"/>
              </a:rPr>
              <a:t>aziendali</a:t>
            </a:r>
            <a:r>
              <a:rPr lang="fr-FR" sz="2400" b="1" dirty="0">
                <a:latin typeface="Garamond" panose="02020404030301010803" pitchFamily="18" charset="0"/>
              </a:rPr>
              <a:t/>
            </a:r>
            <a:br>
              <a:rPr lang="fr-FR" sz="2400" b="1" dirty="0">
                <a:latin typeface="Garamond" panose="02020404030301010803" pitchFamily="18" charset="0"/>
              </a:rPr>
            </a:br>
            <a:r>
              <a:rPr lang="it-IT" sz="2400" b="1" dirty="0">
                <a:latin typeface="Garamond" panose="02020404030301010803" pitchFamily="18" charset="0"/>
              </a:rPr>
              <a:t/>
            </a:r>
            <a:br>
              <a:rPr lang="it-IT" sz="2400" b="1" dirty="0">
                <a:latin typeface="Garamond" panose="02020404030301010803" pitchFamily="18" charset="0"/>
              </a:rPr>
            </a:br>
            <a:endParaRPr lang="it-IT" sz="24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539552" y="1406990"/>
            <a:ext cx="7200799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attività svolte dalla Camera di Commercio di Pisa</a:t>
            </a:r>
          </a:p>
        </p:txBody>
      </p:sp>
    </p:spTree>
    <p:extLst>
      <p:ext uri="{BB962C8B-B14F-4D97-AF65-F5344CB8AC3E}">
        <p14:creationId xmlns:p14="http://schemas.microsoft.com/office/powerpoint/2010/main" val="334974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6222" y="1402493"/>
            <a:ext cx="7772400" cy="1901051"/>
          </a:xfrm>
        </p:spPr>
        <p:txBody>
          <a:bodyPr>
            <a:noAutofit/>
          </a:bodyPr>
          <a:lstStyle/>
          <a:p>
            <a:pPr algn="l"/>
            <a:r>
              <a:rPr lang="fr-FR" sz="1800" b="1" dirty="0">
                <a:latin typeface="Garamond" panose="02020404030301010803" pitchFamily="18" charset="0"/>
              </a:rPr>
              <a:t/>
            </a:r>
            <a:br>
              <a:rPr lang="fr-FR" sz="1800" b="1" dirty="0">
                <a:latin typeface="Garamond" panose="02020404030301010803" pitchFamily="18" charset="0"/>
              </a:rPr>
            </a:br>
            <a:r>
              <a:rPr lang="it-IT" sz="1800" b="1" dirty="0">
                <a:latin typeface="Garamond" panose="02020404030301010803" pitchFamily="18" charset="0"/>
              </a:rPr>
              <a:t/>
            </a:r>
            <a:br>
              <a:rPr lang="it-IT" sz="1800" b="1" dirty="0">
                <a:latin typeface="Garamond" panose="02020404030301010803" pitchFamily="18" charset="0"/>
              </a:rPr>
            </a:br>
            <a:endParaRPr lang="it-IT" sz="18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-252536" y="400813"/>
            <a:ext cx="315354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Progetti aziendali 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809620" y="3721168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fr-FR" b="1" dirty="0">
              <a:latin typeface="Garamond" panose="02020404030301010803" pitchFamily="18" charset="0"/>
            </a:endParaRPr>
          </a:p>
          <a:p>
            <a:pPr algn="just"/>
            <a:endParaRPr lang="fr-FR" b="1" dirty="0">
              <a:latin typeface="Garamond" panose="02020404030301010803" pitchFamily="18" charset="0"/>
            </a:endParaRPr>
          </a:p>
          <a:p>
            <a:pPr algn="just"/>
            <a:endParaRPr lang="fr-FR" b="1" dirty="0">
              <a:latin typeface="Garamond" panose="02020404030301010803" pitchFamily="18" charset="0"/>
            </a:endParaRPr>
          </a:p>
          <a:p>
            <a:pPr algn="just"/>
            <a:endParaRPr lang="fr-FR" b="1" dirty="0">
              <a:latin typeface="Garamond" panose="02020404030301010803" pitchFamily="18" charset="0"/>
            </a:endParaRPr>
          </a:p>
          <a:p>
            <a:pPr algn="just"/>
            <a:endParaRPr lang="fr-FR" b="1" dirty="0">
              <a:latin typeface="Garamond" panose="02020404030301010803" pitchFamily="18" charset="0"/>
            </a:endParaRPr>
          </a:p>
          <a:p>
            <a:pPr algn="just"/>
            <a:endParaRPr lang="it-IT" b="1" dirty="0">
              <a:latin typeface="Garamond" panose="02020404030301010803" pitchFamily="18" charset="0"/>
            </a:endParaRPr>
          </a:p>
        </p:txBody>
      </p:sp>
      <p:pic>
        <p:nvPicPr>
          <p:cNvPr id="16" name="Picture 3" descr="C:\Users\Paola\Desktop\downl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21602" y="569844"/>
            <a:ext cx="591186" cy="606847"/>
          </a:xfrm>
          <a:prstGeom prst="rect">
            <a:avLst/>
          </a:prstGeom>
          <a:noFill/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41475030-7023-47BB-ACA4-7836AE0DC1CE}"/>
              </a:ext>
            </a:extLst>
          </p:cNvPr>
          <p:cNvSpPr txBox="1"/>
          <p:nvPr/>
        </p:nvSpPr>
        <p:spPr>
          <a:xfrm>
            <a:off x="368514" y="1350477"/>
            <a:ext cx="8519263" cy="506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  <a:latin typeface="+mj-lt"/>
              </a:rPr>
              <a:t>-Angiolini </a:t>
            </a:r>
            <a:r>
              <a:rPr lang="it-IT" sz="1200" dirty="0">
                <a:solidFill>
                  <a:srgbClr val="FF0000"/>
                </a:solidFill>
                <a:latin typeface="+mj-lt"/>
              </a:rPr>
              <a:t>cioccolato – Laboratorio artigianale di cioccolato</a:t>
            </a:r>
          </a:p>
          <a:p>
            <a:pPr algn="l"/>
            <a:r>
              <a:rPr lang="it-IT" sz="1200" dirty="0">
                <a:latin typeface="+mj-lt"/>
              </a:rPr>
              <a:t>Sostegno specializzato all’internazionalizzazione attraverso l’impiego di specialisti di mercato italiani e locali francesi (in particolare comparto HORECA)</a:t>
            </a:r>
          </a:p>
          <a:p>
            <a:pPr algn="l"/>
            <a:endParaRPr lang="it-IT" sz="1200" dirty="0" smtClean="0">
              <a:solidFill>
                <a:srgbClr val="FF0000"/>
              </a:solidFill>
              <a:latin typeface="+mj-lt"/>
            </a:endParaRPr>
          </a:p>
          <a:p>
            <a:pPr algn="l"/>
            <a:r>
              <a:rPr lang="it-IT" sz="1200" dirty="0" smtClean="0">
                <a:solidFill>
                  <a:srgbClr val="FF0000"/>
                </a:solidFill>
                <a:latin typeface="+mj-lt"/>
              </a:rPr>
              <a:t>-Colle </a:t>
            </a:r>
            <a:r>
              <a:rPr lang="it-IT" sz="1200" dirty="0">
                <a:solidFill>
                  <a:srgbClr val="FF0000"/>
                </a:solidFill>
                <a:latin typeface="+mj-lt"/>
              </a:rPr>
              <a:t>Prana – Azienda Agricola</a:t>
            </a:r>
          </a:p>
          <a:p>
            <a:pPr algn="l"/>
            <a:r>
              <a:rPr lang="it-IT" sz="1200" b="0" i="0" u="none" strike="noStrike" baseline="0" dirty="0">
                <a:latin typeface="+mj-lt"/>
              </a:rPr>
              <a:t>Implementare le produzioni arboree ed erbacee con introduzione di cultivar tipicamente legate al territorio e al germoplasma regionale. Realizzare un laboratorio di trasformazione e confezionamento dei prodotti aziendali. </a:t>
            </a:r>
            <a:endParaRPr lang="it-IT" sz="1200" b="0" i="0" u="none" strike="noStrike" baseline="0" dirty="0" smtClean="0">
              <a:latin typeface="+mj-lt"/>
            </a:endParaRPr>
          </a:p>
          <a:p>
            <a:pPr algn="l"/>
            <a:r>
              <a:rPr lang="it-IT" sz="1200" b="0" i="0" u="none" strike="noStrike" baseline="0" dirty="0" smtClean="0">
                <a:latin typeface="+mj-lt"/>
              </a:rPr>
              <a:t>Scambio </a:t>
            </a:r>
            <a:r>
              <a:rPr lang="it-IT" sz="1200" b="0" i="0" u="none" strike="noStrike" baseline="0" dirty="0">
                <a:latin typeface="+mj-lt"/>
              </a:rPr>
              <a:t>di esperienze con imprese francesi nella produzione di prodotti locali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200" dirty="0" smtClean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>
                <a:solidFill>
                  <a:srgbClr val="FF0000"/>
                </a:solidFill>
                <a:latin typeface="+mj-lt"/>
              </a:rPr>
              <a:t>-E-</a:t>
            </a:r>
            <a:r>
              <a:rPr lang="fr-FR" sz="1200" dirty="0" err="1" smtClean="0">
                <a:solidFill>
                  <a:srgbClr val="FF0000"/>
                </a:solidFill>
                <a:latin typeface="+mj-lt"/>
              </a:rPr>
              <a:t>kreativik</a:t>
            </a:r>
            <a:r>
              <a:rPr lang="fr-FR" sz="12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Srl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 (BOTTEGHERIA TOSCANA) –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Grafica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aziendale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, e-commerce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prodotti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agroalimentari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 toscan,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produzione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biscotti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, farine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naturali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,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sughi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  e </a:t>
            </a:r>
            <a:r>
              <a:rPr lang="fr-FR" sz="1200" dirty="0" err="1">
                <a:solidFill>
                  <a:srgbClr val="FF0000"/>
                </a:solidFill>
                <a:latin typeface="+mj-lt"/>
              </a:rPr>
              <a:t>confetture</a:t>
            </a:r>
            <a:r>
              <a:rPr lang="fr-FR" sz="1200" dirty="0">
                <a:solidFill>
                  <a:srgbClr val="FF0000"/>
                </a:solidFill>
                <a:latin typeface="+mj-lt"/>
              </a:rPr>
              <a:t> gourmet</a:t>
            </a:r>
            <a:endParaRPr lang="it-IT" sz="1200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err="1">
                <a:latin typeface="+mj-lt"/>
              </a:rPr>
              <a:t>Introdursi</a:t>
            </a:r>
            <a:r>
              <a:rPr lang="fr-FR" sz="1200" dirty="0">
                <a:latin typeface="+mj-lt"/>
              </a:rPr>
              <a:t> anche in Francia, in </a:t>
            </a:r>
            <a:r>
              <a:rPr lang="fr-FR" sz="1200" dirty="0" err="1">
                <a:latin typeface="+mj-lt"/>
              </a:rPr>
              <a:t>particolare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nelle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regioni</a:t>
            </a:r>
            <a:r>
              <a:rPr lang="fr-FR" sz="1200" dirty="0">
                <a:latin typeface="+mj-lt"/>
              </a:rPr>
              <a:t> VAR e Corsica (</a:t>
            </a:r>
            <a:r>
              <a:rPr lang="fr-FR" sz="1200" dirty="0" err="1">
                <a:latin typeface="+mj-lt"/>
              </a:rPr>
              <a:t>ristorazione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italiana</a:t>
            </a:r>
            <a:r>
              <a:rPr lang="fr-FR" sz="1200" dirty="0">
                <a:latin typeface="+mj-lt"/>
              </a:rPr>
              <a:t> locale, </a:t>
            </a:r>
            <a:r>
              <a:rPr lang="fr-FR" sz="1200" dirty="0" err="1">
                <a:latin typeface="+mj-lt"/>
              </a:rPr>
              <a:t>negozi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retail</a:t>
            </a:r>
            <a:r>
              <a:rPr lang="fr-FR" sz="1200" dirty="0">
                <a:latin typeface="+mj-lt"/>
              </a:rPr>
              <a:t> di </a:t>
            </a:r>
            <a:r>
              <a:rPr lang="fr-FR" sz="1200" dirty="0" err="1">
                <a:latin typeface="+mj-lt"/>
              </a:rPr>
              <a:t>specialità</a:t>
            </a:r>
            <a:r>
              <a:rPr lang="fr-FR" sz="1200" dirty="0">
                <a:latin typeface="+mj-lt"/>
              </a:rPr>
              <a:t> di alto </a:t>
            </a:r>
            <a:r>
              <a:rPr lang="fr-FR" sz="1200" dirty="0" err="1">
                <a:latin typeface="+mj-lt"/>
              </a:rPr>
              <a:t>livello</a:t>
            </a:r>
            <a:r>
              <a:rPr lang="fr-FR" sz="1200" dirty="0">
                <a:latin typeface="+mj-lt"/>
              </a:rPr>
              <a:t>, </a:t>
            </a:r>
            <a:r>
              <a:rPr lang="fr-FR" sz="1200" dirty="0" err="1">
                <a:latin typeface="+mj-lt"/>
              </a:rPr>
              <a:t>italiane</a:t>
            </a:r>
            <a:r>
              <a:rPr lang="fr-FR" sz="1200" dirty="0">
                <a:latin typeface="+mj-lt"/>
              </a:rPr>
              <a:t> e </a:t>
            </a:r>
            <a:r>
              <a:rPr lang="fr-FR" sz="1200" dirty="0" err="1">
                <a:latin typeface="+mj-lt"/>
              </a:rPr>
              <a:t>internazionali</a:t>
            </a:r>
            <a:r>
              <a:rPr lang="fr-FR" sz="1200" dirty="0">
                <a:latin typeface="+mj-lt"/>
              </a:rPr>
              <a:t>) </a:t>
            </a:r>
            <a:r>
              <a:rPr lang="fr-FR" sz="1200" dirty="0" err="1">
                <a:latin typeface="+mj-lt"/>
              </a:rPr>
              <a:t>attraverso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piccoli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importatori</a:t>
            </a:r>
            <a:r>
              <a:rPr lang="fr-FR" sz="1200" dirty="0">
                <a:latin typeface="+mj-lt"/>
              </a:rPr>
              <a:t>, </a:t>
            </a:r>
            <a:r>
              <a:rPr lang="fr-FR" sz="1200" dirty="0" err="1">
                <a:latin typeface="+mj-lt"/>
              </a:rPr>
              <a:t>punti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vendita</a:t>
            </a:r>
            <a:r>
              <a:rPr lang="fr-FR" sz="1200" dirty="0">
                <a:latin typeface="+mj-lt"/>
              </a:rPr>
              <a:t> e </a:t>
            </a:r>
            <a:r>
              <a:rPr lang="fr-FR" sz="1200" dirty="0" err="1">
                <a:latin typeface="+mj-lt"/>
              </a:rPr>
              <a:t>ristoratori</a:t>
            </a:r>
            <a:r>
              <a:rPr lang="fr-FR" sz="1200" dirty="0">
                <a:latin typeface="+mj-lt"/>
              </a:rPr>
              <a:t> di </a:t>
            </a:r>
            <a:r>
              <a:rPr lang="fr-FR" sz="1200" dirty="0" err="1">
                <a:latin typeface="+mj-lt"/>
              </a:rPr>
              <a:t>rilievo</a:t>
            </a:r>
            <a:endParaRPr lang="fr-FR" sz="1200" dirty="0">
              <a:latin typeface="+mj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1200" dirty="0" smtClean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200" dirty="0" smtClean="0">
                <a:solidFill>
                  <a:srgbClr val="FF0000"/>
                </a:solidFill>
                <a:latin typeface="+mj-lt"/>
              </a:rPr>
              <a:t>-La </a:t>
            </a:r>
            <a:r>
              <a:rPr lang="it-IT" sz="1200" dirty="0" err="1">
                <a:solidFill>
                  <a:srgbClr val="FF0000"/>
                </a:solidFill>
                <a:latin typeface="+mj-lt"/>
              </a:rPr>
              <a:t>Ghiraia</a:t>
            </a:r>
            <a:r>
              <a:rPr lang="it-IT" sz="1200" dirty="0">
                <a:solidFill>
                  <a:srgbClr val="FF0000"/>
                </a:solidFill>
                <a:latin typeface="+mj-lt"/>
              </a:rPr>
              <a:t> – Azienda Agricola – produzione di pasta artigianale</a:t>
            </a:r>
          </a:p>
          <a:p>
            <a:pPr>
              <a:spcAft>
                <a:spcPts val="800"/>
              </a:spcAft>
            </a:pPr>
            <a:r>
              <a:rPr lang="it-IT" sz="1200" dirty="0">
                <a:latin typeface="+mj-lt"/>
              </a:rPr>
              <a:t>Avviare una metodologia di lavoro in materia di export impostando le attività e gli strumenti da utilizzare per poter operare nei mercati esteri. </a:t>
            </a:r>
            <a:endParaRPr lang="it-IT" sz="1200" dirty="0" smtClean="0">
              <a:latin typeface="+mj-lt"/>
            </a:endParaRPr>
          </a:p>
          <a:p>
            <a:pPr>
              <a:spcAft>
                <a:spcPts val="800"/>
              </a:spcAft>
            </a:pPr>
            <a:r>
              <a:rPr lang="it-IT" sz="1200" dirty="0" smtClean="0">
                <a:latin typeface="+mj-lt"/>
              </a:rPr>
              <a:t>Lavorare </a:t>
            </a:r>
            <a:r>
              <a:rPr lang="it-IT" sz="1200" dirty="0">
                <a:latin typeface="+mj-lt"/>
              </a:rPr>
              <a:t>nel mercato francese in modo strutturato in modo da poter avere un numero di clienti stabile e vendite continuative.</a:t>
            </a:r>
            <a:r>
              <a:rPr lang="it-IT" sz="1200" b="0" i="0" u="none" strike="noStrike" baseline="0" dirty="0">
                <a:solidFill>
                  <a:srgbClr val="000000"/>
                </a:solidFill>
                <a:latin typeface="+mj-lt"/>
              </a:rPr>
              <a:t> </a:t>
            </a:r>
            <a:endParaRPr lang="it-IT" sz="1200" b="0" i="0" u="none" strike="noStrike" baseline="0" dirty="0" smtClean="0">
              <a:solidFill>
                <a:srgbClr val="000000"/>
              </a:solidFill>
              <a:latin typeface="+mj-lt"/>
            </a:endParaRPr>
          </a:p>
          <a:p>
            <a:pPr>
              <a:spcAft>
                <a:spcPts val="800"/>
              </a:spcAft>
            </a:pPr>
            <a:r>
              <a:rPr lang="it-IT" sz="1200" dirty="0" smtClean="0">
                <a:latin typeface="+mj-lt"/>
              </a:rPr>
              <a:t>Attività </a:t>
            </a:r>
            <a:r>
              <a:rPr lang="it-IT" sz="1200" dirty="0">
                <a:latin typeface="+mj-lt"/>
              </a:rPr>
              <a:t>di marketing digitale sul sito attuale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14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it-IT" sz="1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7687A73-00D2-4A17-8C44-C71594EB5929}"/>
              </a:ext>
            </a:extLst>
          </p:cNvPr>
          <p:cNvSpPr txBox="1"/>
          <p:nvPr/>
        </p:nvSpPr>
        <p:spPr>
          <a:xfrm>
            <a:off x="6264818" y="481294"/>
            <a:ext cx="2622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Obiettivi</a:t>
            </a:r>
          </a:p>
        </p:txBody>
      </p:sp>
    </p:spTree>
    <p:extLst>
      <p:ext uri="{BB962C8B-B14F-4D97-AF65-F5344CB8AC3E}">
        <p14:creationId xmlns:p14="http://schemas.microsoft.com/office/powerpoint/2010/main" val="25777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6222" y="1402493"/>
            <a:ext cx="7772400" cy="1901051"/>
          </a:xfrm>
        </p:spPr>
        <p:txBody>
          <a:bodyPr>
            <a:noAutofit/>
          </a:bodyPr>
          <a:lstStyle/>
          <a:p>
            <a:pPr algn="l"/>
            <a:r>
              <a:rPr lang="fr-FR" sz="1800" b="1" dirty="0">
                <a:latin typeface="Garamond" panose="02020404030301010803" pitchFamily="18" charset="0"/>
              </a:rPr>
              <a:t/>
            </a:r>
            <a:br>
              <a:rPr lang="fr-FR" sz="1800" b="1" dirty="0">
                <a:latin typeface="Garamond" panose="02020404030301010803" pitchFamily="18" charset="0"/>
              </a:rPr>
            </a:br>
            <a:r>
              <a:rPr lang="it-IT" sz="1800" b="1" dirty="0">
                <a:latin typeface="Garamond" panose="02020404030301010803" pitchFamily="18" charset="0"/>
              </a:rPr>
              <a:t/>
            </a:r>
            <a:br>
              <a:rPr lang="it-IT" sz="1800" b="1" dirty="0">
                <a:latin typeface="Garamond" panose="02020404030301010803" pitchFamily="18" charset="0"/>
              </a:rPr>
            </a:br>
            <a:endParaRPr lang="it-IT" sz="18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-252536" y="400813"/>
            <a:ext cx="315354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120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Progetti aziendali 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809620" y="3721168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pic>
        <p:nvPicPr>
          <p:cNvPr id="16" name="Picture 3" descr="C:\Users\Paola\Desktop\downl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86643" y="562590"/>
            <a:ext cx="591186" cy="606847"/>
          </a:xfrm>
          <a:prstGeom prst="rect">
            <a:avLst/>
          </a:prstGeom>
          <a:noFill/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41475030-7023-47BB-ACA4-7836AE0DC1CE}"/>
              </a:ext>
            </a:extLst>
          </p:cNvPr>
          <p:cNvSpPr txBox="1"/>
          <p:nvPr/>
        </p:nvSpPr>
        <p:spPr>
          <a:xfrm>
            <a:off x="368515" y="1350477"/>
            <a:ext cx="8406970" cy="4827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3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Levante </a:t>
            </a:r>
            <a:r>
              <a:rPr kumimoji="0" lang="it-IT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spirits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 – produzione liquori (in particolare gin)</a:t>
            </a:r>
          </a:p>
          <a:p>
            <a:pPr algn="l"/>
            <a:r>
              <a:rPr lang="it-IT" sz="1300" b="0" i="0" u="none" strike="noStrike" baseline="0" dirty="0">
                <a:latin typeface="+mj-lt"/>
              </a:rPr>
              <a:t>Incrementare la quota di export in primis in ambito europeo con particolare riferimento a quello del Nord Europa e della Francia. </a:t>
            </a:r>
            <a:endParaRPr lang="it-IT" sz="1300" b="0" i="0" u="none" strike="noStrike" baseline="0" dirty="0" smtClean="0">
              <a:latin typeface="+mj-lt"/>
            </a:endParaRPr>
          </a:p>
          <a:p>
            <a:pPr algn="l"/>
            <a:r>
              <a:rPr lang="it-IT" sz="1300" b="0" i="0" u="none" strike="noStrike" baseline="0" dirty="0" smtClean="0">
                <a:latin typeface="+mj-lt"/>
              </a:rPr>
              <a:t>Comprensione </a:t>
            </a:r>
            <a:r>
              <a:rPr lang="it-IT" sz="1300" b="0" i="0" u="none" strike="noStrike" baseline="0" dirty="0">
                <a:latin typeface="+mj-lt"/>
              </a:rPr>
              <a:t>delle caratteristiche del mercato transalpino e in particolare del sud della Francia, individuazione dei potenziali partner importatori e distributori</a:t>
            </a:r>
          </a:p>
          <a:p>
            <a:pPr algn="l"/>
            <a:endParaRPr kumimoji="0" lang="it-IT" sz="13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</a:endParaRPr>
          </a:p>
          <a:p>
            <a:pPr algn="l"/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La Lumaca del Parco – produzione di lumache (chiocciole)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Comprendere il mercato transfrontaliero ed individuare opportune strategie di mercato e i potenziali partner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it-IT" sz="13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Fattoria Uccelliera – produzione di vino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it-IT" sz="1300" dirty="0">
                <a:solidFill>
                  <a:prstClr val="black"/>
                </a:solidFill>
                <a:latin typeface="+mj-lt"/>
              </a:rPr>
              <a:t>Sviluppare relazioni con importatori e distributori, anche nel settore Horeca. </a:t>
            </a:r>
            <a:endParaRPr lang="it-IT" sz="1300" dirty="0" smtClean="0">
              <a:solidFill>
                <a:prstClr val="black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it-IT" sz="1300" dirty="0" smtClean="0">
                <a:solidFill>
                  <a:prstClr val="black"/>
                </a:solidFill>
                <a:latin typeface="+mj-lt"/>
              </a:rPr>
              <a:t>Ricerca </a:t>
            </a:r>
            <a:r>
              <a:rPr lang="it-IT" sz="1300" dirty="0">
                <a:solidFill>
                  <a:prstClr val="black"/>
                </a:solidFill>
                <a:latin typeface="+mj-lt"/>
              </a:rPr>
              <a:t>e sviluppo di contatti in Francia: Importatori, Distributori, Agenti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it-IT" sz="1300" dirty="0">
              <a:solidFill>
                <a:prstClr val="black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Vinis</a:t>
            </a:r>
            <a:r>
              <a:rPr kumimoji="0" lang="it-IT" sz="13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 - </a:t>
            </a:r>
            <a:r>
              <a:rPr lang="it-IT" sz="1300" dirty="0">
                <a:solidFill>
                  <a:srgbClr val="FF0000"/>
                </a:solidFill>
                <a:latin typeface="+mj-lt"/>
              </a:rPr>
              <a:t>“Enoturista con un click”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it-IT" sz="1300" b="0" i="0" u="none" strike="noStrike" baseline="0" dirty="0">
                <a:solidFill>
                  <a:srgbClr val="000000"/>
                </a:solidFill>
                <a:latin typeface="+mj-lt"/>
              </a:rPr>
              <a:t>Sviluppare un nuovo mercato di proposte di esperienze </a:t>
            </a:r>
            <a:r>
              <a:rPr lang="it-IT" sz="1300" b="0" i="0" u="none" strike="noStrike" baseline="0" dirty="0" err="1">
                <a:solidFill>
                  <a:srgbClr val="000000"/>
                </a:solidFill>
                <a:latin typeface="+mj-lt"/>
              </a:rPr>
              <a:t>Eno</a:t>
            </a:r>
            <a:r>
              <a:rPr lang="it-IT" sz="1300" b="0" i="0" u="none" strike="noStrike" baseline="0" dirty="0">
                <a:solidFill>
                  <a:srgbClr val="000000"/>
                </a:solidFill>
                <a:latin typeface="+mj-lt"/>
              </a:rPr>
              <a:t>-turistiche su misura ed esclusive verso un target VIP e </a:t>
            </a:r>
            <a:r>
              <a:rPr lang="it-IT" sz="1300" b="0" i="0" u="none" strike="noStrike" baseline="0" dirty="0" err="1">
                <a:solidFill>
                  <a:srgbClr val="000000"/>
                </a:solidFill>
                <a:latin typeface="+mj-lt"/>
              </a:rPr>
              <a:t>altospendente</a:t>
            </a:r>
            <a:r>
              <a:rPr lang="it-IT" sz="1300" b="0" i="0" u="none" strike="noStrike" baseline="0" dirty="0">
                <a:solidFill>
                  <a:srgbClr val="000000"/>
                </a:solidFill>
                <a:latin typeface="+mj-lt"/>
              </a:rPr>
              <a:t>. </a:t>
            </a:r>
            <a:endParaRPr lang="it-IT" sz="1300" b="0" i="0" u="none" strike="noStrike" baseline="0" dirty="0" smtClean="0">
              <a:solidFill>
                <a:srgbClr val="000000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it-IT" sz="1300" b="0" i="0" u="none" strike="noStrike" baseline="0" dirty="0" smtClean="0">
                <a:solidFill>
                  <a:srgbClr val="000000"/>
                </a:solidFill>
                <a:latin typeface="+mj-lt"/>
              </a:rPr>
              <a:t>Offrire </a:t>
            </a:r>
            <a:r>
              <a:rPr lang="it-IT" sz="1300" b="0" i="0" u="none" strike="noStrike" baseline="0" dirty="0">
                <a:solidFill>
                  <a:srgbClr val="000000"/>
                </a:solidFill>
                <a:latin typeface="+mj-lt"/>
              </a:rPr>
              <a:t>al pubblico di </a:t>
            </a:r>
            <a:r>
              <a:rPr lang="it-IT" sz="1300" b="0" i="0" u="none" strike="noStrike" baseline="0" dirty="0" err="1">
                <a:solidFill>
                  <a:srgbClr val="000000"/>
                </a:solidFill>
                <a:latin typeface="+mj-lt"/>
              </a:rPr>
              <a:t>eno</a:t>
            </a:r>
            <a:r>
              <a:rPr lang="it-IT" sz="1300" b="0" i="0" u="none" strike="noStrike" baseline="0" dirty="0">
                <a:solidFill>
                  <a:srgbClr val="000000"/>
                </a:solidFill>
                <a:latin typeface="+mj-lt"/>
              </a:rPr>
              <a:t>-turisti francesi esperienze uniche in selezionate cantine toscane</a:t>
            </a:r>
            <a:endParaRPr kumimoji="0" lang="it-IT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7687A73-00D2-4A17-8C44-C71594EB5929}"/>
              </a:ext>
            </a:extLst>
          </p:cNvPr>
          <p:cNvSpPr txBox="1"/>
          <p:nvPr/>
        </p:nvSpPr>
        <p:spPr>
          <a:xfrm>
            <a:off x="6264818" y="481294"/>
            <a:ext cx="2622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120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Obiettivi</a:t>
            </a:r>
          </a:p>
        </p:txBody>
      </p:sp>
    </p:spTree>
    <p:extLst>
      <p:ext uri="{BB962C8B-B14F-4D97-AF65-F5344CB8AC3E}">
        <p14:creationId xmlns:p14="http://schemas.microsoft.com/office/powerpoint/2010/main" val="33192954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2667</TotalTime>
  <Words>430</Words>
  <Application>Microsoft Office PowerPoint</Application>
  <PresentationFormat>Presentazione su schermo (4:3)</PresentationFormat>
  <Paragraphs>56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Incontro con aziende e consulenti Progetto Semplice In.Agro Innovazione per l’Agroalimentare</vt:lpstr>
      <vt:lpstr>  Selezione delle imprese  Selezione consulenti  Matching tra impresa e consulente ed individuazione contenuti dei progetti aziendali  </vt:lpstr>
      <vt:lpstr>  </vt:lpstr>
      <vt:lpstr>  </vt:lpstr>
    </vt:vector>
  </TitlesOfParts>
  <Company>Regione Liguria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Rolandi Marco</dc:creator>
  <cp:lastModifiedBy>Paola Carlo</cp:lastModifiedBy>
  <cp:revision>313</cp:revision>
  <cp:lastPrinted>2019-02-21T07:44:16Z</cp:lastPrinted>
  <dcterms:created xsi:type="dcterms:W3CDTF">2017-01-05T11:05:11Z</dcterms:created>
  <dcterms:modified xsi:type="dcterms:W3CDTF">2021-12-16T10:53:57Z</dcterms:modified>
</cp:coreProperties>
</file>