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1" r:id="rId2"/>
    <p:sldId id="356" r:id="rId3"/>
    <p:sldId id="357" r:id="rId4"/>
    <p:sldId id="360" r:id="rId5"/>
    <p:sldId id="358" r:id="rId6"/>
    <p:sldId id="362" r:id="rId7"/>
    <p:sldId id="363" r:id="rId8"/>
    <p:sldId id="364" r:id="rId9"/>
    <p:sldId id="365" r:id="rId10"/>
    <p:sldId id="366" r:id="rId11"/>
    <p:sldId id="367" r:id="rId12"/>
    <p:sldId id="368" r:id="rId13"/>
    <p:sldId id="361" r:id="rId14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718" autoAdjust="0"/>
    <p:restoredTop sz="86514" autoAdjust="0"/>
  </p:normalViewPr>
  <p:slideViewPr>
    <p:cSldViewPr>
      <p:cViewPr varScale="1">
        <p:scale>
          <a:sx n="115" d="100"/>
          <a:sy n="115" d="100"/>
        </p:scale>
        <p:origin x="1152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84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75" y="0"/>
            <a:ext cx="2945660" cy="49684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8676E-0273-409B-B68A-F4825EF00A2C}" type="datetimeFigureOut">
              <a:rPr lang="it-IT" smtClean="0"/>
              <a:pPr/>
              <a:t>15/12/21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216"/>
            <a:ext cx="5438140" cy="390816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9794"/>
            <a:ext cx="2945660" cy="4968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75" y="9429794"/>
            <a:ext cx="2945660" cy="4968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5C53E-FD7D-419A-9A0B-88F0016E79F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5875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5374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722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8081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4190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0376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3854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7328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869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2700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2265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9237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6FD0B-EF6C-4775-BD2A-E80C835F0B33}" type="datetimeFigureOut">
              <a:rPr lang="it-IT" smtClean="0"/>
              <a:pPr/>
              <a:t>15/12/21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8265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16216" y="6309812"/>
            <a:ext cx="2592243" cy="511481"/>
          </a:xfrm>
        </p:spPr>
        <p:txBody>
          <a:bodyPr>
            <a:normAutofit/>
          </a:bodyPr>
          <a:lstStyle/>
          <a:p>
            <a:pPr algn="l"/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pPr algn="l"/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1079" y="1700809"/>
            <a:ext cx="7772400" cy="1728191"/>
          </a:xfrm>
        </p:spPr>
        <p:txBody>
          <a:bodyPr>
            <a:normAutofit/>
          </a:bodyPr>
          <a:lstStyle/>
          <a:p>
            <a:r>
              <a:rPr lang="it-IT" sz="32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Progetto Semplice</a:t>
            </a:r>
            <a:br>
              <a:rPr lang="it-IT" sz="32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</a:br>
            <a:r>
              <a:rPr lang="it-IT" sz="3200" b="1" dirty="0" err="1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In.Agro</a:t>
            </a:r>
            <a:br>
              <a:rPr lang="it-IT" sz="32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</a:br>
            <a:r>
              <a:rPr lang="it-IT" sz="32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Innovazione per l’Agroalimentare</a:t>
            </a:r>
            <a:endParaRPr lang="it-IT" sz="3200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15" y="5846480"/>
            <a:ext cx="4320481" cy="554440"/>
          </a:xfrm>
          <a:prstGeom prst="rect">
            <a:avLst/>
          </a:prstGeom>
        </p:spPr>
      </p:pic>
      <p:sp>
        <p:nvSpPr>
          <p:cNvPr id="10242" name="AutoShape 2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4" name="AutoShape 4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6" name="AutoShape 6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3537" y="5984379"/>
            <a:ext cx="896099" cy="252932"/>
          </a:xfrm>
          <a:prstGeom prst="rect">
            <a:avLst/>
          </a:prstGeom>
          <a:noFill/>
        </p:spPr>
      </p:pic>
      <p:pic>
        <p:nvPicPr>
          <p:cNvPr id="10248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5911877"/>
            <a:ext cx="1318533" cy="397935"/>
          </a:xfrm>
          <a:prstGeom prst="rect">
            <a:avLst/>
          </a:prstGeom>
          <a:noFill/>
        </p:spPr>
      </p:pic>
      <p:pic>
        <p:nvPicPr>
          <p:cNvPr id="11" name="Immagin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ottotitolo 2"/>
          <p:cNvSpPr txBox="1">
            <a:spLocks/>
          </p:cNvSpPr>
          <p:nvPr/>
        </p:nvSpPr>
        <p:spPr>
          <a:xfrm>
            <a:off x="1366879" y="3733150"/>
            <a:ext cx="6400800" cy="1000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8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16 Dicembre 2021</a:t>
            </a:r>
          </a:p>
          <a:p>
            <a:r>
              <a:rPr lang="it-IT" sz="26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-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in modalità telematica- </a:t>
            </a:r>
          </a:p>
        </p:txBody>
      </p:sp>
    </p:spTree>
    <p:extLst>
      <p:ext uri="{BB962C8B-B14F-4D97-AF65-F5344CB8AC3E}">
        <p14:creationId xmlns:p14="http://schemas.microsoft.com/office/powerpoint/2010/main" val="1505365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4C9DF59-2A3A-A84C-A9B3-50FB4CE8E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479" y="1111867"/>
            <a:ext cx="8229600" cy="804966"/>
          </a:xfrm>
        </p:spPr>
        <p:txBody>
          <a:bodyPr/>
          <a:lstStyle/>
          <a:p>
            <a:r>
              <a:rPr lang="it-I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S’APPIU SNC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E8B223F-AFBA-6246-A147-57CF563CC1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62" y="2079724"/>
            <a:ext cx="4535338" cy="387448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1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La </a:t>
            </a:r>
            <a:r>
              <a:rPr lang="it-IT" sz="1400" dirty="0" err="1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Gourmerì</a:t>
            </a:r>
            <a:r>
              <a:rPr lang="it-IT" sz="1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 nasce in un caldo pomeriggio di giugno, nel 2017, dal sogno di un pasto diverso e dalla voglia di una nuova idea di pausa pranzo. </a:t>
            </a:r>
          </a:p>
          <a:p>
            <a:pPr marL="0" indent="0" algn="just">
              <a:buNone/>
            </a:pPr>
            <a:r>
              <a:rPr lang="it-IT" sz="1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Nascono così le insalate magistrali: magistrali perché non vengono colte dalla busta del supermercato qua dietro, ma perché sono studiate, create e preparate da un team composto da chef ed esperti di alimentazione, che sapranno regalarti abbinamenti unici, armoniosi, nutrienti e gustosi. </a:t>
            </a:r>
          </a:p>
          <a:p>
            <a:pPr marL="0" indent="0" algn="just">
              <a:buNone/>
            </a:pPr>
            <a:r>
              <a:rPr lang="it-IT" sz="1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I prodotti usati nell’azienda vengono raccolti direttamente in campagna permettendo di proporre un menù con ingredienti sempre freschi e diversi, che cambiano ad ogni stagione e non si ripetono mai. </a:t>
            </a:r>
          </a:p>
          <a:p>
            <a:pPr marL="0" indent="0" algn="just">
              <a:buNone/>
            </a:pPr>
            <a:r>
              <a:rPr lang="it-IT" sz="1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Saporite, croccanti e coloratissime, ecco perché sono insalate magistrali.</a:t>
            </a:r>
          </a:p>
          <a:p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677669CD-A021-7A45-A344-D35C23D717D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161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Segnaposto contenuto 5" descr="Immagine che contiene interni, pavimento, bianco&#10;&#10;Descrizione generata automaticamente">
            <a:extLst>
              <a:ext uri="{FF2B5EF4-FFF2-40B4-BE49-F238E27FC236}">
                <a16:creationId xmlns:a16="http://schemas.microsoft.com/office/drawing/2014/main" id="{C0AAF5D3-E492-C24A-BC3F-49FB21AEAE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2001" b="-1"/>
          <a:stretch/>
        </p:blipFill>
        <p:spPr>
          <a:xfrm>
            <a:off x="4863533" y="1953444"/>
            <a:ext cx="4213105" cy="4037378"/>
          </a:xfrm>
          <a:prstGeom prst="rect">
            <a:avLst/>
          </a:prstGeom>
          <a:noFill/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828B7FEA-5731-DE4C-81C2-DC404ED3EF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28765"/>
            <a:ext cx="4320481" cy="554440"/>
          </a:xfrm>
          <a:prstGeom prst="rect">
            <a:avLst/>
          </a:prstGeom>
        </p:spPr>
      </p:pic>
      <p:pic>
        <p:nvPicPr>
          <p:cNvPr id="7" name="Picture 7" descr="U:\Progetti EU\IN.AGRO\cci var.png">
            <a:extLst>
              <a:ext uri="{FF2B5EF4-FFF2-40B4-BE49-F238E27FC236}">
                <a16:creationId xmlns:a16="http://schemas.microsoft.com/office/drawing/2014/main" id="{582E73AD-8FF4-554C-A686-7601A9A9A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38907" y="6153053"/>
            <a:ext cx="896099" cy="252932"/>
          </a:xfrm>
          <a:prstGeom prst="rect">
            <a:avLst/>
          </a:prstGeom>
          <a:noFill/>
        </p:spPr>
      </p:pic>
      <p:pic>
        <p:nvPicPr>
          <p:cNvPr id="8" name="Picture 8" descr="U:\Progetti EU\IN.AGRO\logo cciaa di pisa.jpg">
            <a:extLst>
              <a:ext uri="{FF2B5EF4-FFF2-40B4-BE49-F238E27FC236}">
                <a16:creationId xmlns:a16="http://schemas.microsoft.com/office/drawing/2014/main" id="{2D601FDE-6B80-964B-ADD7-B884B2BFCF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49335" y="6285270"/>
            <a:ext cx="1318533" cy="397935"/>
          </a:xfrm>
          <a:prstGeom prst="rect">
            <a:avLst/>
          </a:prstGeom>
          <a:noFill/>
        </p:spPr>
      </p:pic>
      <p:sp>
        <p:nvSpPr>
          <p:cNvPr id="10" name="Sottotitolo 2">
            <a:extLst>
              <a:ext uri="{FF2B5EF4-FFF2-40B4-BE49-F238E27FC236}">
                <a16:creationId xmlns:a16="http://schemas.microsoft.com/office/drawing/2014/main" id="{8CBB11FE-D5D9-424C-BFA2-AAB702B3DDAE}"/>
              </a:ext>
            </a:extLst>
          </p:cNvPr>
          <p:cNvSpPr txBox="1">
            <a:spLocks/>
          </p:cNvSpPr>
          <p:nvPr/>
        </p:nvSpPr>
        <p:spPr>
          <a:xfrm>
            <a:off x="6300192" y="6320159"/>
            <a:ext cx="2592243" cy="51148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814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5C4F24-527C-4445-B8CE-139FAB34B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479" y="1286979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it-I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Servizi richiesti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2DF1A1E-009E-DC42-9587-B149FD178D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479" y="2241050"/>
            <a:ext cx="8229600" cy="2697163"/>
          </a:xfrm>
        </p:spPr>
        <p:txBody>
          <a:bodyPr>
            <a:normAutofit/>
          </a:bodyPr>
          <a:lstStyle/>
          <a:p>
            <a:pPr algn="ctr"/>
            <a:r>
              <a:rPr lang="it-IT" sz="26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Trasferimento tecnologico e innovazione: </a:t>
            </a:r>
          </a:p>
          <a:p>
            <a:pPr marL="0" indent="0" algn="ctr">
              <a:buNone/>
            </a:pPr>
            <a:r>
              <a:rPr lang="it-IT" sz="26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1. Supporto per la dematerializzazione dei processi aziendali </a:t>
            </a:r>
          </a:p>
          <a:p>
            <a:pPr marL="0" indent="0" algn="ctr">
              <a:buNone/>
            </a:pPr>
            <a:r>
              <a:rPr lang="it-IT" sz="26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2. Servizi per lo sviluppo di processi sostenibili </a:t>
            </a:r>
          </a:p>
          <a:p>
            <a:pPr marL="0" indent="0" algn="ctr">
              <a:buNone/>
            </a:pPr>
            <a:r>
              <a:rPr lang="it-IT" sz="26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3. Servizi per il supporto alla digitalizzazione dell’azienda </a:t>
            </a:r>
          </a:p>
          <a:p>
            <a:pPr marL="0" indent="0" algn="ctr">
              <a:buNone/>
            </a:pPr>
            <a:r>
              <a:rPr lang="it-IT" sz="26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4. Servizi di trasferimento tecnologico </a:t>
            </a:r>
          </a:p>
          <a:p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2755730-6AEB-FB46-B16B-60AAD023FA3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161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14FEC5F2-0FDB-5F4A-BD11-B9153D63F7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28765"/>
            <a:ext cx="4320481" cy="554440"/>
          </a:xfrm>
          <a:prstGeom prst="rect">
            <a:avLst/>
          </a:prstGeom>
        </p:spPr>
      </p:pic>
      <p:pic>
        <p:nvPicPr>
          <p:cNvPr id="6" name="Picture 7" descr="U:\Progetti EU\IN.AGRO\cci var.png">
            <a:extLst>
              <a:ext uri="{FF2B5EF4-FFF2-40B4-BE49-F238E27FC236}">
                <a16:creationId xmlns:a16="http://schemas.microsoft.com/office/drawing/2014/main" id="{881D4A3F-F6CF-FE4F-8F12-B58F84791D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5997" y="6153053"/>
            <a:ext cx="896099" cy="252932"/>
          </a:xfrm>
          <a:prstGeom prst="rect">
            <a:avLst/>
          </a:prstGeom>
          <a:noFill/>
        </p:spPr>
      </p:pic>
      <p:pic>
        <p:nvPicPr>
          <p:cNvPr id="7" name="Picture 8" descr="U:\Progetti EU\IN.AGRO\logo cciaa di pisa.jpg">
            <a:extLst>
              <a:ext uri="{FF2B5EF4-FFF2-40B4-BE49-F238E27FC236}">
                <a16:creationId xmlns:a16="http://schemas.microsoft.com/office/drawing/2014/main" id="{F65DFDA2-069F-4A48-A061-4090F2EEB8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49335" y="6285270"/>
            <a:ext cx="1318533" cy="397935"/>
          </a:xfrm>
          <a:prstGeom prst="rect">
            <a:avLst/>
          </a:prstGeom>
          <a:noFill/>
        </p:spPr>
      </p:pic>
      <p:sp>
        <p:nvSpPr>
          <p:cNvPr id="8" name="Sottotitolo 2">
            <a:extLst>
              <a:ext uri="{FF2B5EF4-FFF2-40B4-BE49-F238E27FC236}">
                <a16:creationId xmlns:a16="http://schemas.microsoft.com/office/drawing/2014/main" id="{4BFEC1C6-2246-ED48-90AB-E028F746D92A}"/>
              </a:ext>
            </a:extLst>
          </p:cNvPr>
          <p:cNvSpPr txBox="1">
            <a:spLocks/>
          </p:cNvSpPr>
          <p:nvPr/>
        </p:nvSpPr>
        <p:spPr>
          <a:xfrm>
            <a:off x="6300192" y="6320159"/>
            <a:ext cx="2592243" cy="51148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1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D40F771-F52F-A64B-BCF0-907FBA3AD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7744" y="1201395"/>
            <a:ext cx="4752528" cy="571421"/>
          </a:xfrm>
        </p:spPr>
        <p:txBody>
          <a:bodyPr>
            <a:normAutofit fontScale="90000"/>
          </a:bodyPr>
          <a:lstStyle/>
          <a:p>
            <a:r>
              <a:rPr lang="it-I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Consulenti</a:t>
            </a:r>
            <a:endParaRPr lang="it-IT" dirty="0"/>
          </a:p>
        </p:txBody>
      </p:sp>
      <p:graphicFrame>
        <p:nvGraphicFramePr>
          <p:cNvPr id="12" name="Tabella 12">
            <a:extLst>
              <a:ext uri="{FF2B5EF4-FFF2-40B4-BE49-F238E27FC236}">
                <a16:creationId xmlns:a16="http://schemas.microsoft.com/office/drawing/2014/main" id="{8D2DEDD5-B4B5-DB4D-95B5-39D1A5206B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7017307"/>
              </p:ext>
            </p:extLst>
          </p:nvPr>
        </p:nvGraphicFramePr>
        <p:xfrm>
          <a:off x="441272" y="1905033"/>
          <a:ext cx="8229600" cy="40943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0608">
                  <a:extLst>
                    <a:ext uri="{9D8B030D-6E8A-4147-A177-3AD203B41FA5}">
                      <a16:colId xmlns:a16="http://schemas.microsoft.com/office/drawing/2014/main" val="4032262635"/>
                    </a:ext>
                  </a:extLst>
                </a:gridCol>
                <a:gridCol w="5178992">
                  <a:extLst>
                    <a:ext uri="{9D8B030D-6E8A-4147-A177-3AD203B41FA5}">
                      <a16:colId xmlns:a16="http://schemas.microsoft.com/office/drawing/2014/main" val="3649469168"/>
                    </a:ext>
                  </a:extLst>
                </a:gridCol>
              </a:tblGrid>
              <a:tr h="371839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it-IT" sz="1400" dirty="0">
                          <a:latin typeface="Garamond" panose="02020404030301010803" pitchFamily="18" charset="0"/>
                        </a:rPr>
                        <a:t>CONSULENTI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Garamond" panose="02020404030301010803" pitchFamily="18" charset="0"/>
                        </a:rPr>
                        <a:t>SERVIZI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4194292"/>
                  </a:ext>
                </a:extLst>
              </a:tr>
              <a:tr h="7403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Bisaglia</a:t>
                      </a:r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 Fabio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Marketing operativo e internazionalizzazione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Strategie di comunicazione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Trasferimento tecnologico e innovazione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8924747"/>
                  </a:ext>
                </a:extLst>
              </a:tr>
              <a:tr h="524443">
                <a:tc>
                  <a:txBody>
                    <a:bodyPr/>
                    <a:lstStyle/>
                    <a:p>
                      <a:r>
                        <a:rPr lang="it-IT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Farris</a:t>
                      </a:r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 Raimonda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Marketing operativo e internazionalizzazione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Strategie di comunicazione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1783830"/>
                  </a:ext>
                </a:extLst>
              </a:tr>
              <a:tr h="956337"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Maurizio </a:t>
                      </a:r>
                      <a:r>
                        <a:rPr lang="it-IT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Cavazzoni</a:t>
                      </a:r>
                      <a:endParaRPr lang="it-IT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Marketing operativo e internazionalizzazione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Strategie di comunicazione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Trasferimento tecnologico e innovazione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Filiera dell’agroalimentare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849116"/>
                  </a:ext>
                </a:extLst>
              </a:tr>
              <a:tr h="375336"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Mura Giovanni Antonio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Strategie di comunicazione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410587"/>
                  </a:ext>
                </a:extLst>
              </a:tr>
              <a:tr h="375336"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Antonello </a:t>
                      </a:r>
                      <a:r>
                        <a:rPr lang="it-IT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Pirodda</a:t>
                      </a:r>
                      <a:endParaRPr lang="it-IT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Strategie di comunicazione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6859586"/>
                  </a:ext>
                </a:extLst>
              </a:tr>
              <a:tr h="375336"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Daniele Sergio Tirelli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Marketing operativo e internazionalizzazione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502479"/>
                  </a:ext>
                </a:extLst>
              </a:tr>
              <a:tr h="375336"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Luigi </a:t>
                      </a:r>
                      <a:r>
                        <a:rPr lang="it-IT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Servadei</a:t>
                      </a:r>
                      <a:endParaRPr lang="it-IT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Filiera dell’agroalimentare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806110"/>
                  </a:ext>
                </a:extLst>
              </a:tr>
            </a:tbl>
          </a:graphicData>
        </a:graphic>
      </p:graphicFrame>
      <p:pic>
        <p:nvPicPr>
          <p:cNvPr id="4" name="Immagine 3">
            <a:extLst>
              <a:ext uri="{FF2B5EF4-FFF2-40B4-BE49-F238E27FC236}">
                <a16:creationId xmlns:a16="http://schemas.microsoft.com/office/drawing/2014/main" id="{46A10A3B-2B5D-7740-9102-02D4EE23D92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161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AC712D1E-BDB0-9541-919B-EAA5B8F1DF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28765"/>
            <a:ext cx="4320481" cy="554440"/>
          </a:xfrm>
          <a:prstGeom prst="rect">
            <a:avLst/>
          </a:prstGeom>
        </p:spPr>
      </p:pic>
      <p:pic>
        <p:nvPicPr>
          <p:cNvPr id="6" name="Picture 7" descr="U:\Progetti EU\IN.AGRO\cci var.png">
            <a:extLst>
              <a:ext uri="{FF2B5EF4-FFF2-40B4-BE49-F238E27FC236}">
                <a16:creationId xmlns:a16="http://schemas.microsoft.com/office/drawing/2014/main" id="{735D6E61-6241-C445-802F-31D769F29A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5997" y="6153053"/>
            <a:ext cx="896099" cy="252932"/>
          </a:xfrm>
          <a:prstGeom prst="rect">
            <a:avLst/>
          </a:prstGeom>
          <a:noFill/>
        </p:spPr>
      </p:pic>
      <p:pic>
        <p:nvPicPr>
          <p:cNvPr id="7" name="Picture 8" descr="U:\Progetti EU\IN.AGRO\logo cciaa di pisa.jpg">
            <a:extLst>
              <a:ext uri="{FF2B5EF4-FFF2-40B4-BE49-F238E27FC236}">
                <a16:creationId xmlns:a16="http://schemas.microsoft.com/office/drawing/2014/main" id="{D5846F25-9ADB-3F44-8899-1E4D711CEA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49335" y="6285270"/>
            <a:ext cx="1318533" cy="397935"/>
          </a:xfrm>
          <a:prstGeom prst="rect">
            <a:avLst/>
          </a:prstGeom>
          <a:noFill/>
        </p:spPr>
      </p:pic>
      <p:sp>
        <p:nvSpPr>
          <p:cNvPr id="10" name="Sottotitolo 2">
            <a:extLst>
              <a:ext uri="{FF2B5EF4-FFF2-40B4-BE49-F238E27FC236}">
                <a16:creationId xmlns:a16="http://schemas.microsoft.com/office/drawing/2014/main" id="{1BB0C312-48B3-354C-8E6A-D2AB3CD87BF2}"/>
              </a:ext>
            </a:extLst>
          </p:cNvPr>
          <p:cNvSpPr txBox="1">
            <a:spLocks/>
          </p:cNvSpPr>
          <p:nvPr/>
        </p:nvSpPr>
        <p:spPr>
          <a:xfrm>
            <a:off x="6300192" y="6320159"/>
            <a:ext cx="2592243" cy="51148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BD8C9D56-6B53-484E-8E82-AB0EFC5FD0FD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0807">
            <a:off x="294026" y="481246"/>
            <a:ext cx="1775950" cy="8568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38188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5279966-CDA0-AE4F-9B8D-626A72625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7704" y="1114736"/>
            <a:ext cx="5616624" cy="792088"/>
          </a:xfrm>
        </p:spPr>
        <p:txBody>
          <a:bodyPr/>
          <a:lstStyle/>
          <a:p>
            <a:r>
              <a:rPr lang="it-IT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Matching</a:t>
            </a:r>
            <a:endParaRPr lang="it-IT" dirty="0"/>
          </a:p>
        </p:txBody>
      </p:sp>
      <p:graphicFrame>
        <p:nvGraphicFramePr>
          <p:cNvPr id="10" name="Tabella 10">
            <a:extLst>
              <a:ext uri="{FF2B5EF4-FFF2-40B4-BE49-F238E27FC236}">
                <a16:creationId xmlns:a16="http://schemas.microsoft.com/office/drawing/2014/main" id="{BCA65E95-822F-CA46-8350-B6493858C2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7196428"/>
              </p:ext>
            </p:extLst>
          </p:nvPr>
        </p:nvGraphicFramePr>
        <p:xfrm>
          <a:off x="251519" y="1872742"/>
          <a:ext cx="8640916" cy="41941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168">
                  <a:extLst>
                    <a:ext uri="{9D8B030D-6E8A-4147-A177-3AD203B41FA5}">
                      <a16:colId xmlns:a16="http://schemas.microsoft.com/office/drawing/2014/main" val="2619666224"/>
                    </a:ext>
                  </a:extLst>
                </a:gridCol>
                <a:gridCol w="2287312">
                  <a:extLst>
                    <a:ext uri="{9D8B030D-6E8A-4147-A177-3AD203B41FA5}">
                      <a16:colId xmlns:a16="http://schemas.microsoft.com/office/drawing/2014/main" val="341740685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3197863454"/>
                    </a:ext>
                  </a:extLst>
                </a:gridCol>
                <a:gridCol w="2448228">
                  <a:extLst>
                    <a:ext uri="{9D8B030D-6E8A-4147-A177-3AD203B41FA5}">
                      <a16:colId xmlns:a16="http://schemas.microsoft.com/office/drawing/2014/main" val="2400731264"/>
                    </a:ext>
                  </a:extLst>
                </a:gridCol>
              </a:tblGrid>
              <a:tr h="414597"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Garamond" panose="02020404030301010803" pitchFamily="18" charset="0"/>
                        </a:rPr>
                        <a:t>Imprese beneficiarie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Garamond" panose="02020404030301010803" pitchFamily="18" charset="0"/>
                        </a:rPr>
                        <a:t>Servizi richiesti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Garamond" panose="02020404030301010803" pitchFamily="18" charset="0"/>
                        </a:rPr>
                        <a:t>Consulente assegnato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Garamond" panose="02020404030301010803" pitchFamily="18" charset="0"/>
                        </a:rPr>
                        <a:t>Servizi offerti dai consulenti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3647835"/>
                  </a:ext>
                </a:extLst>
              </a:tr>
              <a:tr h="407995"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ALMA SLR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1.Marketing operativo e internazionalizzazione;</a:t>
                      </a:r>
                    </a:p>
                    <a:p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2.Strategie di comunicazione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-</a:t>
                      </a:r>
                      <a:r>
                        <a:rPr lang="it-IT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Farris</a:t>
                      </a:r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 Raimonda</a:t>
                      </a:r>
                    </a:p>
                    <a:p>
                      <a:endParaRPr lang="it-IT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aramond" panose="02020404030301010803" pitchFamily="18" charset="0"/>
                      </a:endParaRPr>
                    </a:p>
                    <a:p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-Antonello </a:t>
                      </a:r>
                      <a:r>
                        <a:rPr lang="it-IT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Pirodda</a:t>
                      </a:r>
                      <a:endParaRPr lang="it-IT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Marketing operativo e internazionalizzazione;</a:t>
                      </a:r>
                    </a:p>
                    <a:p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-Strategie di comunicazione.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867589"/>
                  </a:ext>
                </a:extLst>
              </a:tr>
              <a:tr h="4079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ITHIRI di Luigi </a:t>
                      </a:r>
                      <a:r>
                        <a:rPr lang="it-IT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Appeddu</a:t>
                      </a:r>
                      <a:endParaRPr lang="it-IT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aramond" panose="02020404030301010803" pitchFamily="18" charset="0"/>
                      </a:endParaRPr>
                    </a:p>
                    <a:p>
                      <a:endParaRPr lang="it-IT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1.Marketing operativo e internazionalizzazione; </a:t>
                      </a:r>
                    </a:p>
                    <a:p>
                      <a:pPr algn="just"/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2.Filiera dell’agroalimentare; </a:t>
                      </a:r>
                    </a:p>
                    <a:p>
                      <a:pPr algn="just"/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3.Catena di produzione, sicurezza degli alimenti, packaging.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-Luigi </a:t>
                      </a:r>
                      <a:r>
                        <a:rPr lang="it-IT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Servadei</a:t>
                      </a:r>
                      <a:endParaRPr lang="it-IT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aramond" panose="02020404030301010803" pitchFamily="18" charset="0"/>
                      </a:endParaRPr>
                    </a:p>
                    <a:p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-Daniele Sergio Tirelli</a:t>
                      </a:r>
                    </a:p>
                    <a:p>
                      <a:endParaRPr lang="it-IT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-Filiera dell’agroalimentare;</a:t>
                      </a:r>
                    </a:p>
                    <a:p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-Marketing operativo e internazionalizzazione.</a:t>
                      </a:r>
                    </a:p>
                    <a:p>
                      <a:endParaRPr lang="it-IT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5950977"/>
                  </a:ext>
                </a:extLst>
              </a:tr>
              <a:tr h="407995"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S’APPIU SNC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1.Trasferimento tecnologico e innovazione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Bisaglia</a:t>
                      </a:r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 Fabio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-Trasferimento tecnologico e innovazione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7531519"/>
                  </a:ext>
                </a:extLst>
              </a:tr>
              <a:tr h="4079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VIVA RISTO EVENTS SRLS</a:t>
                      </a:r>
                    </a:p>
                    <a:p>
                      <a:endParaRPr lang="it-IT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1.Strategie di comunicazione</a:t>
                      </a:r>
                    </a:p>
                    <a:p>
                      <a:pPr algn="just"/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2.Marketing operativo;</a:t>
                      </a:r>
                    </a:p>
                    <a:p>
                      <a:pPr algn="just"/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3.Filiera dell’agroalimentare;</a:t>
                      </a:r>
                    </a:p>
                    <a:p>
                      <a:pPr algn="just"/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4.Trasferimento tecnologico e innovazione.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-Murgia Giovanni Antonio</a:t>
                      </a:r>
                    </a:p>
                    <a:p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-Maurizio </a:t>
                      </a:r>
                      <a:r>
                        <a:rPr lang="it-IT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Cavazzoni</a:t>
                      </a:r>
                      <a:endParaRPr lang="it-IT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-Strategie di comunicazione;</a:t>
                      </a:r>
                    </a:p>
                    <a:p>
                      <a:endParaRPr lang="it-IT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aramond" panose="02020404030301010803" pitchFamily="18" charset="0"/>
                      </a:endParaRPr>
                    </a:p>
                    <a:p>
                      <a:r>
                        <a:rPr lang="it-I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aramond" panose="02020404030301010803" pitchFamily="18" charset="0"/>
                        </a:rPr>
                        <a:t>-Marketing operativo e internazionalizzazione.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2871601"/>
                  </a:ext>
                </a:extLst>
              </a:tr>
            </a:tbl>
          </a:graphicData>
        </a:graphic>
      </p:graphicFrame>
      <p:pic>
        <p:nvPicPr>
          <p:cNvPr id="5" name="Immagine 4">
            <a:extLst>
              <a:ext uri="{FF2B5EF4-FFF2-40B4-BE49-F238E27FC236}">
                <a16:creationId xmlns:a16="http://schemas.microsoft.com/office/drawing/2014/main" id="{A15F005D-4B97-704F-87CB-90F1E185E8A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6D0A77E3-66A9-9D45-8A93-F3A103B435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28765"/>
            <a:ext cx="4320481" cy="554440"/>
          </a:xfrm>
          <a:prstGeom prst="rect">
            <a:avLst/>
          </a:prstGeom>
        </p:spPr>
      </p:pic>
      <p:pic>
        <p:nvPicPr>
          <p:cNvPr id="7" name="Picture 7" descr="U:\Progetti EU\IN.AGRO\cci var.png">
            <a:extLst>
              <a:ext uri="{FF2B5EF4-FFF2-40B4-BE49-F238E27FC236}">
                <a16:creationId xmlns:a16="http://schemas.microsoft.com/office/drawing/2014/main" id="{764817F4-1B11-3A4C-842D-FF8EB12EAB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5997" y="6153053"/>
            <a:ext cx="896099" cy="252932"/>
          </a:xfrm>
          <a:prstGeom prst="rect">
            <a:avLst/>
          </a:prstGeom>
          <a:noFill/>
        </p:spPr>
      </p:pic>
      <p:pic>
        <p:nvPicPr>
          <p:cNvPr id="8" name="Picture 8" descr="U:\Progetti EU\IN.AGRO\logo cciaa di pisa.jpg">
            <a:extLst>
              <a:ext uri="{FF2B5EF4-FFF2-40B4-BE49-F238E27FC236}">
                <a16:creationId xmlns:a16="http://schemas.microsoft.com/office/drawing/2014/main" id="{BEE637C3-5B20-0744-BF48-2C4481C4DA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49335" y="6285270"/>
            <a:ext cx="1318533" cy="397935"/>
          </a:xfrm>
          <a:prstGeom prst="rect">
            <a:avLst/>
          </a:prstGeom>
          <a:noFill/>
        </p:spPr>
      </p:pic>
      <p:sp>
        <p:nvSpPr>
          <p:cNvPr id="9" name="Sottotitolo 2">
            <a:extLst>
              <a:ext uri="{FF2B5EF4-FFF2-40B4-BE49-F238E27FC236}">
                <a16:creationId xmlns:a16="http://schemas.microsoft.com/office/drawing/2014/main" id="{4FC6A07C-1C1E-4A46-9994-E6A9C649044D}"/>
              </a:ext>
            </a:extLst>
          </p:cNvPr>
          <p:cNvSpPr txBox="1">
            <a:spLocks/>
          </p:cNvSpPr>
          <p:nvPr/>
        </p:nvSpPr>
        <p:spPr>
          <a:xfrm>
            <a:off x="6300192" y="6320159"/>
            <a:ext cx="2592243" cy="51148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pic>
        <p:nvPicPr>
          <p:cNvPr id="11" name="Picture 3" descr="C:\Users\Paola\Desktop\images.jpg">
            <a:extLst>
              <a:ext uri="{FF2B5EF4-FFF2-40B4-BE49-F238E27FC236}">
                <a16:creationId xmlns:a16="http://schemas.microsoft.com/office/drawing/2014/main" id="{0EB14834-1597-6E48-AA5D-1771F34188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150394">
            <a:off x="566865" y="664735"/>
            <a:ext cx="979473" cy="9794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72320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16216" y="6309812"/>
            <a:ext cx="2592243" cy="511481"/>
          </a:xfrm>
        </p:spPr>
        <p:txBody>
          <a:bodyPr>
            <a:normAutofit/>
          </a:bodyPr>
          <a:lstStyle/>
          <a:p>
            <a:pPr algn="l"/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pPr algn="l"/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556792"/>
            <a:ext cx="7772400" cy="3843604"/>
          </a:xfrm>
        </p:spPr>
        <p:txBody>
          <a:bodyPr>
            <a:normAutofit fontScale="90000"/>
          </a:bodyPr>
          <a:lstStyle/>
          <a:p>
            <a:pPr algn="l"/>
            <a:r>
              <a:rPr lang="it-IT" sz="2000" b="1" u="sng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Capofila / Chef de file</a:t>
            </a:r>
            <a:br>
              <a:rPr lang="it-IT" sz="2800" b="1" u="sng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</a:b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Camera di Commercio I.A.A. Riviere di Liguria Imperia  La Spezia Savona</a:t>
            </a:r>
            <a:b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</a:br>
            <a:r>
              <a:rPr lang="it-IT" sz="2000" b="1" u="sng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Partner  2</a:t>
            </a:r>
            <a:br>
              <a:rPr lang="it-IT" sz="2000" b="1" u="sng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</a:b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Confcommercio Nord Sardegna</a:t>
            </a:r>
            <a:br>
              <a:rPr lang="it-IT" sz="2000" b="1" u="sng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</a:br>
            <a:r>
              <a:rPr lang="it-IT" sz="2000" b="1" u="sng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Partner 3</a:t>
            </a:r>
            <a:br>
              <a:rPr lang="it-IT" sz="2000" b="1" u="sng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</a:br>
            <a:r>
              <a:rPr lang="fr-FR" sz="2000" b="1" dirty="0" err="1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Signum</a:t>
            </a:r>
            <a:r>
              <a:rPr lang="fr-FR" sz="20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 Società </a:t>
            </a:r>
            <a:r>
              <a:rPr lang="fr-FR" sz="2000" b="1" dirty="0" err="1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Cooperativa</a:t>
            </a:r>
            <a:r>
              <a:rPr lang="fr-FR" sz="20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 </a:t>
            </a:r>
            <a:r>
              <a:rPr lang="fr-FR" sz="2000" b="1" dirty="0" err="1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Consortile</a:t>
            </a:r>
            <a:r>
              <a:rPr lang="fr-FR" sz="20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 </a:t>
            </a:r>
            <a:br>
              <a:rPr lang="it-IT" sz="2000" b="1" u="sng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</a:br>
            <a:r>
              <a:rPr lang="it-IT" sz="2000" b="1" u="sng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Partner 4</a:t>
            </a:r>
            <a:b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</a:b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Camera di Commercio I.A.A  di Pisa</a:t>
            </a:r>
            <a:b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</a:br>
            <a:r>
              <a:rPr lang="it-IT" sz="2000" b="1" u="sng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Partner 5</a:t>
            </a:r>
            <a:br>
              <a:rPr lang="it-IT" sz="2000" b="1" u="sng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</a:b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CCIAA </a:t>
            </a:r>
            <a:r>
              <a:rPr lang="it-IT" sz="2000" b="1" dirty="0" err="1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du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 </a:t>
            </a:r>
            <a:r>
              <a:rPr lang="it-IT" sz="2000" b="1" dirty="0" err="1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Var</a:t>
            </a:r>
            <a:b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</a:br>
            <a:r>
              <a:rPr lang="it-IT" sz="2000" b="1" u="sng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Partner 6</a:t>
            </a:r>
            <a:br>
              <a:rPr lang="it-IT" sz="2000" b="1" u="sng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</a:br>
            <a:r>
              <a:rPr lang="fr-FR" sz="20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Chambre de Commerce et d’Industrie de la Haute-Corse</a:t>
            </a:r>
            <a:br>
              <a:rPr lang="it-IT" sz="2000" b="1" dirty="0">
                <a:latin typeface="Garamond" panose="02020404030301010803" pitchFamily="18" charset="0"/>
              </a:rPr>
            </a:br>
            <a:endParaRPr lang="it-IT" sz="2000" dirty="0"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15" y="5846480"/>
            <a:ext cx="4320481" cy="554440"/>
          </a:xfrm>
          <a:prstGeom prst="rect">
            <a:avLst/>
          </a:prstGeom>
        </p:spPr>
      </p:pic>
      <p:sp>
        <p:nvSpPr>
          <p:cNvPr id="10242" name="AutoShape 2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4" name="AutoShape 4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6" name="AutoShape 6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3537" y="5984379"/>
            <a:ext cx="896099" cy="252932"/>
          </a:xfrm>
          <a:prstGeom prst="rect">
            <a:avLst/>
          </a:prstGeom>
          <a:noFill/>
        </p:spPr>
      </p:pic>
      <p:pic>
        <p:nvPicPr>
          <p:cNvPr id="10248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5911877"/>
            <a:ext cx="1318533" cy="397935"/>
          </a:xfrm>
          <a:prstGeom prst="rect">
            <a:avLst/>
          </a:prstGeom>
          <a:noFill/>
        </p:spPr>
      </p:pic>
      <p:pic>
        <p:nvPicPr>
          <p:cNvPr id="11" name="Immagin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ottotitolo 2"/>
          <p:cNvSpPr txBox="1">
            <a:spLocks/>
          </p:cNvSpPr>
          <p:nvPr/>
        </p:nvSpPr>
        <p:spPr>
          <a:xfrm>
            <a:off x="1681187" y="3949213"/>
            <a:ext cx="6400800" cy="1000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20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036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16216" y="6309812"/>
            <a:ext cx="2592243" cy="511481"/>
          </a:xfrm>
        </p:spPr>
        <p:txBody>
          <a:bodyPr>
            <a:normAutofit/>
          </a:bodyPr>
          <a:lstStyle/>
          <a:p>
            <a:pPr algn="l"/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pPr algn="l"/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15" y="5846480"/>
            <a:ext cx="4320481" cy="554440"/>
          </a:xfrm>
          <a:prstGeom prst="rect">
            <a:avLst/>
          </a:prstGeom>
        </p:spPr>
      </p:pic>
      <p:sp>
        <p:nvSpPr>
          <p:cNvPr id="10242" name="AutoShape 2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4" name="AutoShape 4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6" name="AutoShape 6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3537" y="5984379"/>
            <a:ext cx="896099" cy="252932"/>
          </a:xfrm>
          <a:prstGeom prst="rect">
            <a:avLst/>
          </a:prstGeom>
          <a:noFill/>
        </p:spPr>
      </p:pic>
      <p:pic>
        <p:nvPicPr>
          <p:cNvPr id="10248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5911877"/>
            <a:ext cx="1318533" cy="397935"/>
          </a:xfrm>
          <a:prstGeom prst="rect">
            <a:avLst/>
          </a:prstGeom>
          <a:noFill/>
        </p:spPr>
      </p:pic>
      <p:pic>
        <p:nvPicPr>
          <p:cNvPr id="11" name="Immagin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ottotitolo 2"/>
          <p:cNvSpPr txBox="1">
            <a:spLocks/>
          </p:cNvSpPr>
          <p:nvPr/>
        </p:nvSpPr>
        <p:spPr>
          <a:xfrm>
            <a:off x="809620" y="4236660"/>
            <a:ext cx="6400800" cy="1000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20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13" name="Titolo 12"/>
          <p:cNvSpPr txBox="1">
            <a:spLocks/>
          </p:cNvSpPr>
          <p:nvPr/>
        </p:nvSpPr>
        <p:spPr>
          <a:xfrm>
            <a:off x="899592" y="1377736"/>
            <a:ext cx="7416824" cy="996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Aziende </a:t>
            </a:r>
            <a:r>
              <a:rPr lang="it-IT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selezionate</a:t>
            </a:r>
            <a:r>
              <a:rPr lang="it-I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r>
              <a:rPr lang="it-IT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Confcommercio Nord Sardegna</a:t>
            </a:r>
          </a:p>
        </p:txBody>
      </p:sp>
      <p:sp>
        <p:nvSpPr>
          <p:cNvPr id="14" name="Titolo 12"/>
          <p:cNvSpPr txBox="1">
            <a:spLocks/>
          </p:cNvSpPr>
          <p:nvPr/>
        </p:nvSpPr>
        <p:spPr>
          <a:xfrm>
            <a:off x="6095362" y="3121470"/>
            <a:ext cx="273630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3275856" y="2785191"/>
            <a:ext cx="334174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fr-FR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ALMA SRL</a:t>
            </a:r>
          </a:p>
          <a:p>
            <a:pPr>
              <a:lnSpc>
                <a:spcPct val="200000"/>
              </a:lnSpc>
            </a:pPr>
            <a:r>
              <a:rPr lang="fr-FR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ITHIRI DI LUIGI APPEDDU</a:t>
            </a:r>
          </a:p>
          <a:p>
            <a:pPr>
              <a:lnSpc>
                <a:spcPct val="200000"/>
              </a:lnSpc>
            </a:pPr>
            <a:r>
              <a:rPr lang="fr-FR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S’APPU SNC</a:t>
            </a:r>
          </a:p>
          <a:p>
            <a:pPr>
              <a:lnSpc>
                <a:spcPct val="200000"/>
              </a:lnSpc>
            </a:pPr>
            <a:r>
              <a:rPr lang="fr-FR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VIVA RISTO &amp; EVENTS SRLS</a:t>
            </a:r>
          </a:p>
          <a:p>
            <a:pPr algn="just"/>
            <a:endParaRPr lang="fr-FR" b="1" dirty="0">
              <a:latin typeface="Garamond" panose="02020404030301010803" pitchFamily="18" charset="0"/>
            </a:endParaRPr>
          </a:p>
          <a:p>
            <a:pPr algn="just"/>
            <a:endParaRPr lang="it-IT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74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16216" y="6309812"/>
            <a:ext cx="2592243" cy="511481"/>
          </a:xfrm>
        </p:spPr>
        <p:txBody>
          <a:bodyPr>
            <a:normAutofit/>
          </a:bodyPr>
          <a:lstStyle/>
          <a:p>
            <a:pPr algn="l"/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pPr algn="l"/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15" y="5846480"/>
            <a:ext cx="4320481" cy="554440"/>
          </a:xfrm>
          <a:prstGeom prst="rect">
            <a:avLst/>
          </a:prstGeom>
        </p:spPr>
      </p:pic>
      <p:sp>
        <p:nvSpPr>
          <p:cNvPr id="10242" name="AutoShape 2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4" name="AutoShape 4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6" name="AutoShape 6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3537" y="5984379"/>
            <a:ext cx="896099" cy="252932"/>
          </a:xfrm>
          <a:prstGeom prst="rect">
            <a:avLst/>
          </a:prstGeom>
          <a:noFill/>
        </p:spPr>
      </p:pic>
      <p:pic>
        <p:nvPicPr>
          <p:cNvPr id="10248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5911877"/>
            <a:ext cx="1318533" cy="397935"/>
          </a:xfrm>
          <a:prstGeom prst="rect">
            <a:avLst/>
          </a:prstGeom>
          <a:noFill/>
        </p:spPr>
      </p:pic>
      <p:pic>
        <p:nvPicPr>
          <p:cNvPr id="11" name="Immagin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ottotitolo 2"/>
          <p:cNvSpPr txBox="1">
            <a:spLocks/>
          </p:cNvSpPr>
          <p:nvPr/>
        </p:nvSpPr>
        <p:spPr>
          <a:xfrm>
            <a:off x="809620" y="4236660"/>
            <a:ext cx="6400800" cy="1000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20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13" name="Titolo 12"/>
          <p:cNvSpPr txBox="1">
            <a:spLocks/>
          </p:cNvSpPr>
          <p:nvPr/>
        </p:nvSpPr>
        <p:spPr>
          <a:xfrm>
            <a:off x="316453" y="1163781"/>
            <a:ext cx="8493176" cy="10219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ALMA SRL – L’ESSENZA HOTEL 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66469" y="2185693"/>
            <a:ext cx="45055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Alma è il nome di un progetto imprenditoriale tramutatosi a livello giuridico in una S.r.l. per una struttura alberghiera a 4 stelle, denominata “L’Essenza Hotel”, annotata con la qualifica di struttura turistico ricettiva, abilitata a gestire la produzione e l’offerta al pubblico di servizi per l’ospitalità e l’alloggio oltre ad una moltitudine di servizi accessori dall’alto valore aggiunto. </a:t>
            </a:r>
          </a:p>
          <a:p>
            <a:pPr algn="just"/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L’Essenza Hotel è situato in un contesto residenziale molto ben servito, a pochi passi dal centro storico di Olbia, nel rinomato Corso Umberto. </a:t>
            </a:r>
          </a:p>
        </p:txBody>
      </p:sp>
      <p:pic>
        <p:nvPicPr>
          <p:cNvPr id="18" name="Segnaposto contenuto 4" descr="Immagine che contiene testo, area, arredamento&#10;&#10;Descrizione generata automaticamente">
            <a:extLst>
              <a:ext uri="{FF2B5EF4-FFF2-40B4-BE49-F238E27FC236}">
                <a16:creationId xmlns:a16="http://schemas.microsoft.com/office/drawing/2014/main" id="{74F3A70B-0072-5347-8546-F90B3E0D7A9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316" r="15197" b="-1"/>
          <a:stretch/>
        </p:blipFill>
        <p:spPr>
          <a:xfrm>
            <a:off x="4714354" y="2235221"/>
            <a:ext cx="4309496" cy="35085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77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16216" y="6309812"/>
            <a:ext cx="2592243" cy="511481"/>
          </a:xfrm>
        </p:spPr>
        <p:txBody>
          <a:bodyPr>
            <a:normAutofit/>
          </a:bodyPr>
          <a:lstStyle/>
          <a:p>
            <a:pPr algn="l"/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pPr algn="l"/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15" y="5846480"/>
            <a:ext cx="4320481" cy="554440"/>
          </a:xfrm>
          <a:prstGeom prst="rect">
            <a:avLst/>
          </a:prstGeom>
        </p:spPr>
      </p:pic>
      <p:sp>
        <p:nvSpPr>
          <p:cNvPr id="10242" name="AutoShape 2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4" name="AutoShape 4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6" name="AutoShape 6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3537" y="5984379"/>
            <a:ext cx="896099" cy="252932"/>
          </a:xfrm>
          <a:prstGeom prst="rect">
            <a:avLst/>
          </a:prstGeom>
          <a:noFill/>
        </p:spPr>
      </p:pic>
      <p:pic>
        <p:nvPicPr>
          <p:cNvPr id="10248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5911877"/>
            <a:ext cx="1318533" cy="397935"/>
          </a:xfrm>
          <a:prstGeom prst="rect">
            <a:avLst/>
          </a:prstGeom>
          <a:noFill/>
        </p:spPr>
      </p:pic>
      <p:pic>
        <p:nvPicPr>
          <p:cNvPr id="11" name="Immagin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ottotitolo 2"/>
          <p:cNvSpPr txBox="1">
            <a:spLocks/>
          </p:cNvSpPr>
          <p:nvPr/>
        </p:nvSpPr>
        <p:spPr>
          <a:xfrm>
            <a:off x="1681187" y="3949213"/>
            <a:ext cx="6400800" cy="1000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20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17" name="Titolo 12"/>
          <p:cNvSpPr txBox="1">
            <a:spLocks/>
          </p:cNvSpPr>
          <p:nvPr/>
        </p:nvSpPr>
        <p:spPr>
          <a:xfrm>
            <a:off x="2404218" y="1313488"/>
            <a:ext cx="4326122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Servizi richiesti</a:t>
            </a:r>
          </a:p>
        </p:txBody>
      </p:sp>
      <p:sp>
        <p:nvSpPr>
          <p:cNvPr id="18" name="Segnaposto contenuto 13"/>
          <p:cNvSpPr txBox="1">
            <a:spLocks/>
          </p:cNvSpPr>
          <p:nvPr/>
        </p:nvSpPr>
        <p:spPr>
          <a:xfrm>
            <a:off x="473880" y="2237205"/>
            <a:ext cx="8186798" cy="16723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2800" b="1" i="1" dirty="0">
              <a:latin typeface="Garamond" panose="02020404030301010803" pitchFamily="18" charset="0"/>
            </a:endParaRPr>
          </a:p>
          <a:p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1.Marketing operativo e internazionalizzazione</a:t>
            </a:r>
          </a:p>
          <a:p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2. Strategie di comunicazione </a:t>
            </a:r>
          </a:p>
          <a:p>
            <a:endParaRPr lang="it-IT" sz="2800" b="1" i="1" dirty="0">
              <a:latin typeface="Garamond" panose="02020404030301010803" pitchFamily="18" charset="0"/>
            </a:endParaRPr>
          </a:p>
          <a:p>
            <a:endParaRPr lang="it-IT" sz="20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754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55DAD13-C15B-AD4B-BC1A-0E9E6818FE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459" y="1988840"/>
            <a:ext cx="4213022" cy="396044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1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Il ristorante </a:t>
            </a:r>
            <a:r>
              <a:rPr lang="it-IT" sz="1400" dirty="0" err="1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Villasole</a:t>
            </a:r>
            <a:r>
              <a:rPr lang="it-IT" sz="1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 sorge all’interno dell’Hotel Relais Sa </a:t>
            </a:r>
            <a:r>
              <a:rPr lang="it-IT" sz="1400" dirty="0" err="1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Cheya</a:t>
            </a:r>
            <a:r>
              <a:rPr lang="it-IT" sz="1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 ad Alghero. </a:t>
            </a:r>
          </a:p>
          <a:p>
            <a:pPr marL="0" indent="0" algn="just">
              <a:buNone/>
            </a:pPr>
            <a:r>
              <a:rPr lang="it-IT" sz="1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L’azienda è immersa in un parco di 5 ettari in cui, con cura e dedizione, si è cercato di dare dimora a quasi tutta la varietà di specie della macchia mediterranea, piantando oltre 10mila esemplari e ricreando un vero e suggestivo scorcio di Sardegna. </a:t>
            </a:r>
          </a:p>
          <a:p>
            <a:pPr marL="0" indent="0" algn="just">
              <a:buNone/>
            </a:pPr>
            <a:r>
              <a:rPr lang="it-IT" sz="1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L’impegno costante e l’attenzione per il paesaggio viene riproposto anche nell’attività di ristorazione: nel ristorante </a:t>
            </a:r>
            <a:r>
              <a:rPr lang="it-IT" sz="1400" dirty="0" err="1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Villasole</a:t>
            </a:r>
            <a:r>
              <a:rPr lang="it-IT" sz="1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 si prediligono prodotti locali di prima qualità, pesce fresco dei pescatori locali, carni sarde allevate biologicamente, metodi di cottura sostenibili e fornitori a km0. Una cucina all'insegna del benessere, della salute, delle cotture a bassa temperatura che si ritrova nella scelta di menù ad hoc in caso di intolleranze alimentari, menù interamente “</a:t>
            </a:r>
            <a:r>
              <a:rPr lang="it-IT" sz="1400" dirty="0" err="1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gluten</a:t>
            </a:r>
            <a:r>
              <a:rPr lang="it-IT" sz="1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 free”, proposte per vegani e vegetariani, o semplicemente per coloro che seguono diete particolari.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BB4F1DA-668C-E548-9DFD-EF2CF4ACECA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16143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4DD14B89-6A9E-4841-9391-D2732631DE15}"/>
              </a:ext>
            </a:extLst>
          </p:cNvPr>
          <p:cNvSpPr txBox="1"/>
          <p:nvPr/>
        </p:nvSpPr>
        <p:spPr>
          <a:xfrm>
            <a:off x="107459" y="1201395"/>
            <a:ext cx="892908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VIVA RISTO &amp; EVENTS SRLS</a:t>
            </a:r>
          </a:p>
          <a:p>
            <a:endParaRPr lang="it-IT" dirty="0"/>
          </a:p>
        </p:txBody>
      </p:sp>
      <p:pic>
        <p:nvPicPr>
          <p:cNvPr id="6" name="Immagine 5" descr="Immagine che contiene esterni, cielo, edificio, erba&#10;&#10;Descrizione generata automaticamente">
            <a:extLst>
              <a:ext uri="{FF2B5EF4-FFF2-40B4-BE49-F238E27FC236}">
                <a16:creationId xmlns:a16="http://schemas.microsoft.com/office/drawing/2014/main" id="{6183F2F3-1EDC-3549-BEE4-3D46FBD094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6319" y="1844824"/>
            <a:ext cx="4670221" cy="3960441"/>
          </a:xfrm>
          <a:prstGeom prst="rect">
            <a:avLst/>
          </a:prstGeom>
          <a:noFill/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AEFA886D-491D-C542-97C2-CF23127DEE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28765"/>
            <a:ext cx="4320481" cy="554440"/>
          </a:xfrm>
          <a:prstGeom prst="rect">
            <a:avLst/>
          </a:prstGeom>
        </p:spPr>
      </p:pic>
      <p:pic>
        <p:nvPicPr>
          <p:cNvPr id="8" name="Picture 7" descr="U:\Progetti EU\IN.AGRO\cci var.png">
            <a:extLst>
              <a:ext uri="{FF2B5EF4-FFF2-40B4-BE49-F238E27FC236}">
                <a16:creationId xmlns:a16="http://schemas.microsoft.com/office/drawing/2014/main" id="{BC7199E4-0A2C-534E-9BB3-213B2F388D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04856" y="6193693"/>
            <a:ext cx="896099" cy="252932"/>
          </a:xfrm>
          <a:prstGeom prst="rect">
            <a:avLst/>
          </a:prstGeom>
          <a:noFill/>
        </p:spPr>
      </p:pic>
      <p:pic>
        <p:nvPicPr>
          <p:cNvPr id="9" name="Picture 8" descr="U:\Progetti EU\IN.AGRO\logo cciaa di pisa.jpg">
            <a:extLst>
              <a:ext uri="{FF2B5EF4-FFF2-40B4-BE49-F238E27FC236}">
                <a16:creationId xmlns:a16="http://schemas.microsoft.com/office/drawing/2014/main" id="{07EC04D8-8A71-E543-B47E-ED7524664C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63112" y="6320159"/>
            <a:ext cx="1318533" cy="397935"/>
          </a:xfrm>
          <a:prstGeom prst="rect">
            <a:avLst/>
          </a:prstGeom>
          <a:noFill/>
        </p:spPr>
      </p:pic>
      <p:sp>
        <p:nvSpPr>
          <p:cNvPr id="10" name="Sottotitolo 2">
            <a:extLst>
              <a:ext uri="{FF2B5EF4-FFF2-40B4-BE49-F238E27FC236}">
                <a16:creationId xmlns:a16="http://schemas.microsoft.com/office/drawing/2014/main" id="{ECD86633-DD37-BF46-9F2F-1A1D59D7D604}"/>
              </a:ext>
            </a:extLst>
          </p:cNvPr>
          <p:cNvSpPr txBox="1">
            <a:spLocks/>
          </p:cNvSpPr>
          <p:nvPr/>
        </p:nvSpPr>
        <p:spPr>
          <a:xfrm>
            <a:off x="6372267" y="6368105"/>
            <a:ext cx="2592243" cy="51148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646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95FEC8-8641-6D4A-A903-31A6A9188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632" y="1398578"/>
            <a:ext cx="8401497" cy="693854"/>
          </a:xfrm>
        </p:spPr>
        <p:txBody>
          <a:bodyPr>
            <a:normAutofit fontScale="90000"/>
          </a:bodyPr>
          <a:lstStyle/>
          <a:p>
            <a:r>
              <a:rPr lang="it-I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Servizi richiesti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153007D-9B45-754F-B586-75801AEEB4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478" y="2456892"/>
            <a:ext cx="8229600" cy="19442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1. Strategie di comunicazione </a:t>
            </a:r>
          </a:p>
          <a:p>
            <a:pPr marL="0" indent="0" algn="ctr">
              <a:buNone/>
            </a:pP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2. Marketing operativo e internazionalizzazione</a:t>
            </a:r>
          </a:p>
          <a:p>
            <a:pPr marL="0" indent="0" algn="ctr">
              <a:buNone/>
            </a:pP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3. Filiera dell’agroalimentare </a:t>
            </a:r>
          </a:p>
          <a:p>
            <a:pPr marL="0" indent="0" algn="ctr">
              <a:buNone/>
            </a:pP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4. Trasferimento tecnologico e innovazione </a:t>
            </a:r>
          </a:p>
          <a:p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E044EEC-8559-884E-92B5-6B69CCAE340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161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19313233-4A81-7B43-A34F-F05D43BBCB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28765"/>
            <a:ext cx="4320481" cy="554440"/>
          </a:xfrm>
          <a:prstGeom prst="rect">
            <a:avLst/>
          </a:prstGeom>
        </p:spPr>
      </p:pic>
      <p:pic>
        <p:nvPicPr>
          <p:cNvPr id="6" name="Picture 7" descr="U:\Progetti EU\IN.AGRO\cci var.png">
            <a:extLst>
              <a:ext uri="{FF2B5EF4-FFF2-40B4-BE49-F238E27FC236}">
                <a16:creationId xmlns:a16="http://schemas.microsoft.com/office/drawing/2014/main" id="{9C4B2C30-C902-4A4C-B77F-4AE513E263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9229" y="6124151"/>
            <a:ext cx="896099" cy="252932"/>
          </a:xfrm>
          <a:prstGeom prst="rect">
            <a:avLst/>
          </a:prstGeom>
          <a:noFill/>
        </p:spPr>
      </p:pic>
      <p:pic>
        <p:nvPicPr>
          <p:cNvPr id="7" name="Picture 8" descr="U:\Progetti EU\IN.AGRO\logo cciaa di pisa.jpg">
            <a:extLst>
              <a:ext uri="{FF2B5EF4-FFF2-40B4-BE49-F238E27FC236}">
                <a16:creationId xmlns:a16="http://schemas.microsoft.com/office/drawing/2014/main" id="{AF9E0649-F3AD-4941-B4F9-6684A8731A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8064" y="6285270"/>
            <a:ext cx="1318533" cy="397935"/>
          </a:xfrm>
          <a:prstGeom prst="rect">
            <a:avLst/>
          </a:prstGeom>
          <a:noFill/>
        </p:spPr>
      </p:pic>
      <p:pic>
        <p:nvPicPr>
          <p:cNvPr id="8" name="Picture 8" descr="U:\Progetti EU\IN.AGRO\logo cciaa di pisa.jpg">
            <a:extLst>
              <a:ext uri="{FF2B5EF4-FFF2-40B4-BE49-F238E27FC236}">
                <a16:creationId xmlns:a16="http://schemas.microsoft.com/office/drawing/2014/main" id="{0FEB83B9-D672-8748-A3C8-206C2C478D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63112" y="6320159"/>
            <a:ext cx="1318533" cy="397935"/>
          </a:xfrm>
          <a:prstGeom prst="rect">
            <a:avLst/>
          </a:prstGeom>
          <a:noFill/>
        </p:spPr>
      </p:pic>
      <p:sp>
        <p:nvSpPr>
          <p:cNvPr id="9" name="Sottotitolo 2">
            <a:extLst>
              <a:ext uri="{FF2B5EF4-FFF2-40B4-BE49-F238E27FC236}">
                <a16:creationId xmlns:a16="http://schemas.microsoft.com/office/drawing/2014/main" id="{4977E94B-380A-8741-89D0-3BA2DD2E4DEB}"/>
              </a:ext>
            </a:extLst>
          </p:cNvPr>
          <p:cNvSpPr txBox="1">
            <a:spLocks/>
          </p:cNvSpPr>
          <p:nvPr/>
        </p:nvSpPr>
        <p:spPr>
          <a:xfrm>
            <a:off x="6300192" y="6320159"/>
            <a:ext cx="2592243" cy="51148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588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380B80-BEA6-D04C-814C-C69175931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479" y="1199138"/>
            <a:ext cx="8229600" cy="770295"/>
          </a:xfrm>
        </p:spPr>
        <p:txBody>
          <a:bodyPr/>
          <a:lstStyle/>
          <a:p>
            <a:r>
              <a:rPr lang="it-I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ITHIRI di Luigi </a:t>
            </a:r>
            <a:r>
              <a:rPr lang="it-IT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Appeddu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653DACC-72E1-C94F-9FDF-3DB6E0A98B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243" y="1863088"/>
            <a:ext cx="4320481" cy="41582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Di recente costituzione,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Ithiri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 di Luigi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Appeddu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 è un’azienda alimentare sarda nata nel 2017. La denominazione richiama l’antico nome medievale di Ittireddu (Ittiri-cerbiatto,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Fustialbos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-pioppo), nel logo infatti viene raffigurato un cerbiatto stilizzato. </a:t>
            </a:r>
          </a:p>
          <a:p>
            <a:pPr marL="0" indent="0" algn="just">
              <a:buNone/>
            </a:pP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L’azienda produce uno snack croccante, friabile e sfizioso, prodotto attraverso la lavorazione di un pane tradizionale tipico della Sardegna, la Spianata sarda, meglio conosciuta anche col termine “Pane fine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Othieresu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”, per via della sua sottigliezza; è una sfoglia sottile di spianata tagliata in piccoli rettangoli a forma quadrata (3cm x 3cm), fritta e infine salata.  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LIKì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 nasce dall’abbreviazione del termine sardo 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Likittos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 o 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Licchittu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 (ghiottone, goloso) per meglio identificare questo snack, croccante, friabile e sfizioso.</a:t>
            </a:r>
          </a:p>
          <a:p>
            <a:pPr marL="0" indent="0" algn="just">
              <a:buNone/>
            </a:pPr>
            <a:endParaRPr lang="it-IT" sz="1600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2CD7B44-9C9C-EA48-97B0-3C10B1CEB03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161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F2B19906-6718-7543-895D-92B008E156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28765"/>
            <a:ext cx="4320481" cy="554440"/>
          </a:xfrm>
          <a:prstGeom prst="rect">
            <a:avLst/>
          </a:prstGeom>
        </p:spPr>
      </p:pic>
      <p:pic>
        <p:nvPicPr>
          <p:cNvPr id="6" name="Picture 7" descr="U:\Progetti EU\IN.AGRO\cci var.png">
            <a:extLst>
              <a:ext uri="{FF2B5EF4-FFF2-40B4-BE49-F238E27FC236}">
                <a16:creationId xmlns:a16="http://schemas.microsoft.com/office/drawing/2014/main" id="{3F5C67FE-3D9B-EB40-8477-C075D18D0F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38907" y="6153053"/>
            <a:ext cx="896099" cy="252932"/>
          </a:xfrm>
          <a:prstGeom prst="rect">
            <a:avLst/>
          </a:prstGeom>
          <a:noFill/>
        </p:spPr>
      </p:pic>
      <p:pic>
        <p:nvPicPr>
          <p:cNvPr id="7" name="Picture 8" descr="U:\Progetti EU\IN.AGRO\logo cciaa di pisa.jpg">
            <a:extLst>
              <a:ext uri="{FF2B5EF4-FFF2-40B4-BE49-F238E27FC236}">
                <a16:creationId xmlns:a16="http://schemas.microsoft.com/office/drawing/2014/main" id="{CBD0C299-3EEB-A246-88EB-6A47919C05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4048" y="6285270"/>
            <a:ext cx="1318533" cy="397935"/>
          </a:xfrm>
          <a:prstGeom prst="rect">
            <a:avLst/>
          </a:prstGeom>
          <a:noFill/>
        </p:spPr>
      </p:pic>
      <p:sp>
        <p:nvSpPr>
          <p:cNvPr id="9" name="Sottotitolo 2">
            <a:extLst>
              <a:ext uri="{FF2B5EF4-FFF2-40B4-BE49-F238E27FC236}">
                <a16:creationId xmlns:a16="http://schemas.microsoft.com/office/drawing/2014/main" id="{B5CF33FD-D7DD-CA4A-BD2E-9CFAB904945B}"/>
              </a:ext>
            </a:extLst>
          </p:cNvPr>
          <p:cNvSpPr txBox="1">
            <a:spLocks/>
          </p:cNvSpPr>
          <p:nvPr/>
        </p:nvSpPr>
        <p:spPr>
          <a:xfrm>
            <a:off x="6300192" y="6320159"/>
            <a:ext cx="2592243" cy="51148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0D1F6990-6E3E-2044-BD2D-BD3D01B368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67279" y="2186447"/>
            <a:ext cx="4417820" cy="32031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4942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FA84088-640D-D347-AF40-682529B90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479" y="1358620"/>
            <a:ext cx="8229600" cy="864096"/>
          </a:xfrm>
        </p:spPr>
        <p:txBody>
          <a:bodyPr/>
          <a:lstStyle/>
          <a:p>
            <a:r>
              <a:rPr lang="it-I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Servizi richiesti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CC431A0-2F2E-8240-ABF0-829299F2AB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479" y="2379941"/>
            <a:ext cx="8229600" cy="1481107"/>
          </a:xfrm>
        </p:spPr>
        <p:txBody>
          <a:bodyPr/>
          <a:lstStyle/>
          <a:p>
            <a:pPr marL="0" indent="0" algn="ctr">
              <a:buNone/>
            </a:pP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1. Marketing operativo e internazionalizzazione </a:t>
            </a:r>
          </a:p>
          <a:p>
            <a:pPr marL="0" indent="0" algn="ctr">
              <a:buNone/>
            </a:pP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2. Filiera dell’agroalimentare </a:t>
            </a:r>
          </a:p>
          <a:p>
            <a:pPr marL="0" indent="0" algn="ctr">
              <a:buNone/>
            </a:pP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3. Catena di produzione, sicurezza degli alimenti, packaging </a:t>
            </a:r>
          </a:p>
          <a:p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01DE5DA-400F-914A-BBD5-4012534DD09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161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0853568F-80E1-5F4B-95F3-8658E66BA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28765"/>
            <a:ext cx="4320481" cy="554440"/>
          </a:xfrm>
          <a:prstGeom prst="rect">
            <a:avLst/>
          </a:prstGeom>
        </p:spPr>
      </p:pic>
      <p:pic>
        <p:nvPicPr>
          <p:cNvPr id="6" name="Picture 7" descr="U:\Progetti EU\IN.AGRO\cci var.png">
            <a:extLst>
              <a:ext uri="{FF2B5EF4-FFF2-40B4-BE49-F238E27FC236}">
                <a16:creationId xmlns:a16="http://schemas.microsoft.com/office/drawing/2014/main" id="{B8F2302C-B93B-2141-B7FD-CFE1B5687C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38907" y="6153053"/>
            <a:ext cx="896099" cy="252932"/>
          </a:xfrm>
          <a:prstGeom prst="rect">
            <a:avLst/>
          </a:prstGeom>
          <a:noFill/>
        </p:spPr>
      </p:pic>
      <p:pic>
        <p:nvPicPr>
          <p:cNvPr id="7" name="Picture 8" descr="U:\Progetti EU\IN.AGRO\logo cciaa di pisa.jpg">
            <a:extLst>
              <a:ext uri="{FF2B5EF4-FFF2-40B4-BE49-F238E27FC236}">
                <a16:creationId xmlns:a16="http://schemas.microsoft.com/office/drawing/2014/main" id="{CACD2C36-C733-E645-A771-B39D90AE3B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49335" y="6285270"/>
            <a:ext cx="1318533" cy="397935"/>
          </a:xfrm>
          <a:prstGeom prst="rect">
            <a:avLst/>
          </a:prstGeom>
          <a:noFill/>
        </p:spPr>
      </p:pic>
      <p:sp>
        <p:nvSpPr>
          <p:cNvPr id="8" name="Sottotitolo 2">
            <a:extLst>
              <a:ext uri="{FF2B5EF4-FFF2-40B4-BE49-F238E27FC236}">
                <a16:creationId xmlns:a16="http://schemas.microsoft.com/office/drawing/2014/main" id="{608BD5A1-137F-EF49-8979-6004589DD6E6}"/>
              </a:ext>
            </a:extLst>
          </p:cNvPr>
          <p:cNvSpPr txBox="1">
            <a:spLocks/>
          </p:cNvSpPr>
          <p:nvPr/>
        </p:nvSpPr>
        <p:spPr>
          <a:xfrm>
            <a:off x="6300192" y="6320159"/>
            <a:ext cx="2592243" cy="51148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110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2626</TotalTime>
  <Words>740</Words>
  <Application>Microsoft Macintosh PowerPoint</Application>
  <PresentationFormat>Presentazione su schermo (4:3)</PresentationFormat>
  <Paragraphs>129</Paragraphs>
  <Slides>13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8" baseType="lpstr">
      <vt:lpstr>Arial</vt:lpstr>
      <vt:lpstr>Calibri</vt:lpstr>
      <vt:lpstr>Garamond</vt:lpstr>
      <vt:lpstr>OpenSans-Bold</vt:lpstr>
      <vt:lpstr>Tema di Office</vt:lpstr>
      <vt:lpstr>Progetto Semplice In.Agro Innovazione per l’Agroalimentare</vt:lpstr>
      <vt:lpstr>Capofila / Chef de file Camera di Commercio I.A.A. Riviere di Liguria Imperia  La Spezia Savona Partner  2 Confcommercio Nord Sardegna Partner 3 Signum Società Cooperativa Consortile  Partner 4 Camera di Commercio I.A.A  di Pisa Partner 5 CCIAA du Var Partner 6 Chambre de Commerce et d’Industrie de la Haute-Corse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Servizi richiesti</vt:lpstr>
      <vt:lpstr>ITHIRI di Luigi Appeddu</vt:lpstr>
      <vt:lpstr>Servizi richiesti</vt:lpstr>
      <vt:lpstr>S’APPIU SNC</vt:lpstr>
      <vt:lpstr>Servizi richiesti</vt:lpstr>
      <vt:lpstr>Consulenti</vt:lpstr>
      <vt:lpstr>Matching</vt:lpstr>
    </vt:vector>
  </TitlesOfParts>
  <Company>Regione Liguria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Rolandi Marco</dc:creator>
  <cp:lastModifiedBy>Microsoft Office User</cp:lastModifiedBy>
  <cp:revision>302</cp:revision>
  <cp:lastPrinted>2019-02-21T07:44:16Z</cp:lastPrinted>
  <dcterms:created xsi:type="dcterms:W3CDTF">2017-01-05T11:05:11Z</dcterms:created>
  <dcterms:modified xsi:type="dcterms:W3CDTF">2021-12-15T12:15:45Z</dcterms:modified>
</cp:coreProperties>
</file>