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71" r:id="rId2"/>
    <p:sldId id="356" r:id="rId3"/>
    <p:sldId id="357" r:id="rId4"/>
    <p:sldId id="358" r:id="rId5"/>
    <p:sldId id="359" r:id="rId6"/>
  </p:sldIdLst>
  <p:sldSz cx="9144000" cy="6858000" type="screen4x3"/>
  <p:notesSz cx="6797675" cy="992663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93" autoAdjust="0"/>
    <p:restoredTop sz="86514" autoAdjust="0"/>
  </p:normalViewPr>
  <p:slideViewPr>
    <p:cSldViewPr>
      <p:cViewPr>
        <p:scale>
          <a:sx n="125" d="100"/>
          <a:sy n="125" d="100"/>
        </p:scale>
        <p:origin x="-1224" y="-18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60" cy="496845"/>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50475" y="0"/>
            <a:ext cx="2945660" cy="496845"/>
          </a:xfrm>
          <a:prstGeom prst="rect">
            <a:avLst/>
          </a:prstGeom>
        </p:spPr>
        <p:txBody>
          <a:bodyPr vert="horz" lIns="91440" tIns="45720" rIns="91440" bIns="45720" rtlCol="0"/>
          <a:lstStyle>
            <a:lvl1pPr algn="r">
              <a:defRPr sz="1200"/>
            </a:lvl1pPr>
          </a:lstStyle>
          <a:p>
            <a:fld id="{9098676E-0273-409B-B68A-F4825EF00A2C}" type="datetimeFigureOut">
              <a:rPr lang="it-IT" smtClean="0"/>
              <a:pPr/>
              <a:t>13/12/2021</a:t>
            </a:fld>
            <a:endParaRPr lang="it-IT"/>
          </a:p>
        </p:txBody>
      </p:sp>
      <p:sp>
        <p:nvSpPr>
          <p:cNvPr id="4" name="Segnaposto immagine diapositiva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768" y="4777216"/>
            <a:ext cx="5438140" cy="3908166"/>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429794"/>
            <a:ext cx="2945660" cy="496844"/>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50475" y="9429794"/>
            <a:ext cx="2945660" cy="496844"/>
          </a:xfrm>
          <a:prstGeom prst="rect">
            <a:avLst/>
          </a:prstGeom>
        </p:spPr>
        <p:txBody>
          <a:bodyPr vert="horz" lIns="91440" tIns="45720" rIns="91440" bIns="45720" rtlCol="0" anchor="b"/>
          <a:lstStyle>
            <a:lvl1pPr algn="r">
              <a:defRPr sz="1200"/>
            </a:lvl1pPr>
          </a:lstStyle>
          <a:p>
            <a:fld id="{3C15C53E-FD7D-419A-9A0B-88F0016E79F5}" type="slidenum">
              <a:rPr lang="it-IT" smtClean="0"/>
              <a:pPr/>
              <a:t>‹N›</a:t>
            </a:fld>
            <a:endParaRPr lang="it-IT"/>
          </a:p>
        </p:txBody>
      </p:sp>
    </p:spTree>
    <p:extLst>
      <p:ext uri="{BB962C8B-B14F-4D97-AF65-F5344CB8AC3E}">
        <p14:creationId xmlns:p14="http://schemas.microsoft.com/office/powerpoint/2010/main" val="6358758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4E76FD0B-EF6C-4775-BD2A-E80C835F0B33}" type="datetimeFigureOut">
              <a:rPr lang="it-IT" smtClean="0"/>
              <a:pPr/>
              <a:t>13/12/2021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361A680-6E53-4B8D-B4CA-EA72644195B8}" type="slidenum">
              <a:rPr lang="it-IT" smtClean="0"/>
              <a:pPr/>
              <a:t>‹N›</a:t>
            </a:fld>
            <a:endParaRPr lang="it-IT"/>
          </a:p>
        </p:txBody>
      </p:sp>
    </p:spTree>
    <p:extLst>
      <p:ext uri="{BB962C8B-B14F-4D97-AF65-F5344CB8AC3E}">
        <p14:creationId xmlns:p14="http://schemas.microsoft.com/office/powerpoint/2010/main" val="27153740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E76FD0B-EF6C-4775-BD2A-E80C835F0B33}" type="datetimeFigureOut">
              <a:rPr lang="it-IT" smtClean="0"/>
              <a:pPr/>
              <a:t>13/12/2021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361A680-6E53-4B8D-B4CA-EA72644195B8}" type="slidenum">
              <a:rPr lang="it-IT" smtClean="0"/>
              <a:pPr/>
              <a:t>‹N›</a:t>
            </a:fld>
            <a:endParaRPr lang="it-IT"/>
          </a:p>
        </p:txBody>
      </p:sp>
    </p:spTree>
    <p:extLst>
      <p:ext uri="{BB962C8B-B14F-4D97-AF65-F5344CB8AC3E}">
        <p14:creationId xmlns:p14="http://schemas.microsoft.com/office/powerpoint/2010/main" val="1316722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E76FD0B-EF6C-4775-BD2A-E80C835F0B33}" type="datetimeFigureOut">
              <a:rPr lang="it-IT" smtClean="0"/>
              <a:pPr/>
              <a:t>13/12/2021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361A680-6E53-4B8D-B4CA-EA72644195B8}" type="slidenum">
              <a:rPr lang="it-IT" smtClean="0"/>
              <a:pPr/>
              <a:t>‹N›</a:t>
            </a:fld>
            <a:endParaRPr lang="it-IT"/>
          </a:p>
        </p:txBody>
      </p:sp>
    </p:spTree>
    <p:extLst>
      <p:ext uri="{BB962C8B-B14F-4D97-AF65-F5344CB8AC3E}">
        <p14:creationId xmlns:p14="http://schemas.microsoft.com/office/powerpoint/2010/main" val="898081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E76FD0B-EF6C-4775-BD2A-E80C835F0B33}" type="datetimeFigureOut">
              <a:rPr lang="it-IT" smtClean="0"/>
              <a:pPr/>
              <a:t>13/12/2021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361A680-6E53-4B8D-B4CA-EA72644195B8}" type="slidenum">
              <a:rPr lang="it-IT" smtClean="0"/>
              <a:pPr/>
              <a:t>‹N›</a:t>
            </a:fld>
            <a:endParaRPr lang="it-IT"/>
          </a:p>
        </p:txBody>
      </p:sp>
    </p:spTree>
    <p:extLst>
      <p:ext uri="{BB962C8B-B14F-4D97-AF65-F5344CB8AC3E}">
        <p14:creationId xmlns:p14="http://schemas.microsoft.com/office/powerpoint/2010/main" val="4224190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4E76FD0B-EF6C-4775-BD2A-E80C835F0B33}" type="datetimeFigureOut">
              <a:rPr lang="it-IT" smtClean="0"/>
              <a:pPr/>
              <a:t>13/12/2021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361A680-6E53-4B8D-B4CA-EA72644195B8}" type="slidenum">
              <a:rPr lang="it-IT" smtClean="0"/>
              <a:pPr/>
              <a:t>‹N›</a:t>
            </a:fld>
            <a:endParaRPr lang="it-IT"/>
          </a:p>
        </p:txBody>
      </p:sp>
    </p:spTree>
    <p:extLst>
      <p:ext uri="{BB962C8B-B14F-4D97-AF65-F5344CB8AC3E}">
        <p14:creationId xmlns:p14="http://schemas.microsoft.com/office/powerpoint/2010/main" val="4040376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4E76FD0B-EF6C-4775-BD2A-E80C835F0B33}" type="datetimeFigureOut">
              <a:rPr lang="it-IT" smtClean="0"/>
              <a:pPr/>
              <a:t>13/12/2021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6361A680-6E53-4B8D-B4CA-EA72644195B8}" type="slidenum">
              <a:rPr lang="it-IT" smtClean="0"/>
              <a:pPr/>
              <a:t>‹N›</a:t>
            </a:fld>
            <a:endParaRPr lang="it-IT"/>
          </a:p>
        </p:txBody>
      </p:sp>
    </p:spTree>
    <p:extLst>
      <p:ext uri="{BB962C8B-B14F-4D97-AF65-F5344CB8AC3E}">
        <p14:creationId xmlns:p14="http://schemas.microsoft.com/office/powerpoint/2010/main" val="1743854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4E76FD0B-EF6C-4775-BD2A-E80C835F0B33}" type="datetimeFigureOut">
              <a:rPr lang="it-IT" smtClean="0"/>
              <a:pPr/>
              <a:t>13/12/2021</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6361A680-6E53-4B8D-B4CA-EA72644195B8}" type="slidenum">
              <a:rPr lang="it-IT" smtClean="0"/>
              <a:pPr/>
              <a:t>‹N›</a:t>
            </a:fld>
            <a:endParaRPr lang="it-IT"/>
          </a:p>
        </p:txBody>
      </p:sp>
    </p:spTree>
    <p:extLst>
      <p:ext uri="{BB962C8B-B14F-4D97-AF65-F5344CB8AC3E}">
        <p14:creationId xmlns:p14="http://schemas.microsoft.com/office/powerpoint/2010/main" val="3777328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4E76FD0B-EF6C-4775-BD2A-E80C835F0B33}" type="datetimeFigureOut">
              <a:rPr lang="it-IT" smtClean="0"/>
              <a:pPr/>
              <a:t>13/12/2021</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6361A680-6E53-4B8D-B4CA-EA72644195B8}" type="slidenum">
              <a:rPr lang="it-IT" smtClean="0"/>
              <a:pPr/>
              <a:t>‹N›</a:t>
            </a:fld>
            <a:endParaRPr lang="it-IT"/>
          </a:p>
        </p:txBody>
      </p:sp>
    </p:spTree>
    <p:extLst>
      <p:ext uri="{BB962C8B-B14F-4D97-AF65-F5344CB8AC3E}">
        <p14:creationId xmlns:p14="http://schemas.microsoft.com/office/powerpoint/2010/main" val="339869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4E76FD0B-EF6C-4775-BD2A-E80C835F0B33}" type="datetimeFigureOut">
              <a:rPr lang="it-IT" smtClean="0"/>
              <a:pPr/>
              <a:t>13/12/2021</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6361A680-6E53-4B8D-B4CA-EA72644195B8}" type="slidenum">
              <a:rPr lang="it-IT" smtClean="0"/>
              <a:pPr/>
              <a:t>‹N›</a:t>
            </a:fld>
            <a:endParaRPr lang="it-IT"/>
          </a:p>
        </p:txBody>
      </p:sp>
    </p:spTree>
    <p:extLst>
      <p:ext uri="{BB962C8B-B14F-4D97-AF65-F5344CB8AC3E}">
        <p14:creationId xmlns:p14="http://schemas.microsoft.com/office/powerpoint/2010/main" val="11927003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E76FD0B-EF6C-4775-BD2A-E80C835F0B33}" type="datetimeFigureOut">
              <a:rPr lang="it-IT" smtClean="0"/>
              <a:pPr/>
              <a:t>13/12/2021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6361A680-6E53-4B8D-B4CA-EA72644195B8}" type="slidenum">
              <a:rPr lang="it-IT" smtClean="0"/>
              <a:pPr/>
              <a:t>‹N›</a:t>
            </a:fld>
            <a:endParaRPr lang="it-IT"/>
          </a:p>
        </p:txBody>
      </p:sp>
    </p:spTree>
    <p:extLst>
      <p:ext uri="{BB962C8B-B14F-4D97-AF65-F5344CB8AC3E}">
        <p14:creationId xmlns:p14="http://schemas.microsoft.com/office/powerpoint/2010/main" val="6022658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E76FD0B-EF6C-4775-BD2A-E80C835F0B33}" type="datetimeFigureOut">
              <a:rPr lang="it-IT" smtClean="0"/>
              <a:pPr/>
              <a:t>13/12/2021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6361A680-6E53-4B8D-B4CA-EA72644195B8}" type="slidenum">
              <a:rPr lang="it-IT" smtClean="0"/>
              <a:pPr/>
              <a:t>‹N›</a:t>
            </a:fld>
            <a:endParaRPr lang="it-IT"/>
          </a:p>
        </p:txBody>
      </p:sp>
    </p:spTree>
    <p:extLst>
      <p:ext uri="{BB962C8B-B14F-4D97-AF65-F5344CB8AC3E}">
        <p14:creationId xmlns:p14="http://schemas.microsoft.com/office/powerpoint/2010/main" val="20292370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76FD0B-EF6C-4775-BD2A-E80C835F0B33}" type="datetimeFigureOut">
              <a:rPr lang="it-IT" smtClean="0"/>
              <a:pPr/>
              <a:t>13/12/2021</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61A680-6E53-4B8D-B4CA-EA72644195B8}" type="slidenum">
              <a:rPr lang="it-IT" smtClean="0"/>
              <a:pPr/>
              <a:t>‹N›</a:t>
            </a:fld>
            <a:endParaRPr lang="it-IT"/>
          </a:p>
        </p:txBody>
      </p:sp>
    </p:spTree>
    <p:extLst>
      <p:ext uri="{BB962C8B-B14F-4D97-AF65-F5344CB8AC3E}">
        <p14:creationId xmlns:p14="http://schemas.microsoft.com/office/powerpoint/2010/main" val="32082654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4.emf"/><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4.emf"/><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emf"/><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4.emf"/><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4.emf"/><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6516216" y="6309812"/>
            <a:ext cx="2592243" cy="511481"/>
          </a:xfrm>
        </p:spPr>
        <p:txBody>
          <a:bodyPr>
            <a:normAutofit/>
          </a:bodyPr>
          <a:lstStyle/>
          <a:p>
            <a:pPr algn="l"/>
            <a:r>
              <a:rPr lang="it-IT" sz="900" b="1" dirty="0">
                <a:solidFill>
                  <a:schemeClr val="tx2">
                    <a:lumMod val="75000"/>
                  </a:schemeClr>
                </a:solidFill>
                <a:latin typeface="OpenSans-Bold"/>
              </a:rPr>
              <a:t>La cooperazione al cuore del Mediterraneo</a:t>
            </a:r>
          </a:p>
          <a:p>
            <a:pPr algn="l"/>
            <a:r>
              <a:rPr lang="fr-FR" sz="900" b="1" dirty="0">
                <a:solidFill>
                  <a:schemeClr val="tx2">
                    <a:lumMod val="75000"/>
                  </a:schemeClr>
                </a:solidFill>
                <a:latin typeface="OpenSans-Bold"/>
              </a:rPr>
              <a:t>La coopération au </a:t>
            </a:r>
            <a:r>
              <a:rPr lang="fr-FR" sz="900" b="1" dirty="0" err="1">
                <a:solidFill>
                  <a:schemeClr val="tx2">
                    <a:lumMod val="75000"/>
                  </a:schemeClr>
                </a:solidFill>
                <a:latin typeface="OpenSans-Bold"/>
              </a:rPr>
              <a:t>coeur</a:t>
            </a:r>
            <a:r>
              <a:rPr lang="fr-FR" sz="900" b="1" dirty="0">
                <a:solidFill>
                  <a:schemeClr val="tx2">
                    <a:lumMod val="75000"/>
                  </a:schemeClr>
                </a:solidFill>
                <a:latin typeface="OpenSans-Bold"/>
              </a:rPr>
              <a:t> de la Méditerranée</a:t>
            </a:r>
            <a:endParaRPr lang="it-IT" sz="900" dirty="0">
              <a:solidFill>
                <a:schemeClr val="tx2">
                  <a:lumMod val="75000"/>
                </a:schemeClr>
              </a:solidFill>
              <a:latin typeface="Garamond" panose="02020404030301010803" pitchFamily="18" charset="0"/>
            </a:endParaRPr>
          </a:p>
        </p:txBody>
      </p:sp>
      <p:sp>
        <p:nvSpPr>
          <p:cNvPr id="2" name="Titolo 1"/>
          <p:cNvSpPr>
            <a:spLocks noGrp="1"/>
          </p:cNvSpPr>
          <p:nvPr>
            <p:ph type="ctrTitle"/>
          </p:nvPr>
        </p:nvSpPr>
        <p:spPr>
          <a:xfrm>
            <a:off x="685800" y="1844824"/>
            <a:ext cx="7772400" cy="1728191"/>
          </a:xfrm>
        </p:spPr>
        <p:txBody>
          <a:bodyPr>
            <a:normAutofit/>
          </a:bodyPr>
          <a:lstStyle/>
          <a:p>
            <a:r>
              <a:rPr lang="it-IT" sz="3200" dirty="0" smtClean="0">
                <a:latin typeface="Garamond" panose="02020404030301010803" pitchFamily="18" charset="0"/>
              </a:rPr>
              <a:t>Progetto Semplice</a:t>
            </a:r>
            <a:r>
              <a:rPr lang="it-IT" sz="3200" dirty="0">
                <a:latin typeface="Garamond" panose="02020404030301010803" pitchFamily="18" charset="0"/>
              </a:rPr>
              <a:t/>
            </a:r>
            <a:br>
              <a:rPr lang="it-IT" sz="3200" dirty="0">
                <a:latin typeface="Garamond" panose="02020404030301010803" pitchFamily="18" charset="0"/>
              </a:rPr>
            </a:br>
            <a:r>
              <a:rPr lang="it-IT" sz="3200" b="1" dirty="0" err="1" smtClean="0">
                <a:latin typeface="Garamond" panose="02020404030301010803" pitchFamily="18" charset="0"/>
              </a:rPr>
              <a:t>In.Agro</a:t>
            </a:r>
            <a:r>
              <a:rPr lang="it-IT" sz="3200" dirty="0" smtClean="0">
                <a:latin typeface="Garamond" panose="02020404030301010803" pitchFamily="18" charset="0"/>
              </a:rPr>
              <a:t/>
            </a:r>
            <a:br>
              <a:rPr lang="it-IT" sz="3200" dirty="0" smtClean="0">
                <a:latin typeface="Garamond" panose="02020404030301010803" pitchFamily="18" charset="0"/>
              </a:rPr>
            </a:br>
            <a:r>
              <a:rPr lang="it-IT" sz="3200" b="1" dirty="0" smtClean="0">
                <a:latin typeface="Garamond" panose="02020404030301010803" pitchFamily="18" charset="0"/>
              </a:rPr>
              <a:t>Innovazione per l’Agroalimentare</a:t>
            </a:r>
            <a:endParaRPr lang="it-IT" sz="3200" dirty="0">
              <a:latin typeface="Garamond" panose="02020404030301010803" pitchFamily="18" charset="0"/>
            </a:endParaRPr>
          </a:p>
        </p:txBody>
      </p:sp>
      <p:pic>
        <p:nvPicPr>
          <p:cNvPr id="4" name="Immagine 3"/>
          <p:cNvPicPr>
            <a:picLocks noChangeAspect="1"/>
          </p:cNvPicPr>
          <p:nvPr/>
        </p:nvPicPr>
        <p:blipFill>
          <a:blip r:embed="rId2"/>
          <a:stretch>
            <a:fillRect/>
          </a:stretch>
        </p:blipFill>
        <p:spPr>
          <a:xfrm>
            <a:off x="368515" y="5846480"/>
            <a:ext cx="4320481" cy="554440"/>
          </a:xfrm>
          <a:prstGeom prst="rect">
            <a:avLst/>
          </a:prstGeom>
        </p:spPr>
      </p:pic>
      <p:sp>
        <p:nvSpPr>
          <p:cNvPr id="10242" name="AutoShape 2" descr="I partner - SIGNA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10244" name="AutoShape 4" descr="I partner - SIGNA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10246" name="AutoShape 6" descr="I partner - SIGNA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10" name="Picture 7" descr="U:\Progetti EU\IN.AGRO\cci var.png"/>
          <p:cNvPicPr>
            <a:picLocks noChangeAspect="1" noChangeArrowheads="1"/>
          </p:cNvPicPr>
          <p:nvPr/>
        </p:nvPicPr>
        <p:blipFill>
          <a:blip r:embed="rId3"/>
          <a:srcRect/>
          <a:stretch>
            <a:fillRect/>
          </a:stretch>
        </p:blipFill>
        <p:spPr bwMode="auto">
          <a:xfrm>
            <a:off x="4433537" y="5984379"/>
            <a:ext cx="896099" cy="252932"/>
          </a:xfrm>
          <a:prstGeom prst="rect">
            <a:avLst/>
          </a:prstGeom>
          <a:noFill/>
        </p:spPr>
      </p:pic>
      <p:pic>
        <p:nvPicPr>
          <p:cNvPr id="10248" name="Picture 8" descr="U:\Progetti EU\IN.AGRO\logo cciaa di pisa.jpg"/>
          <p:cNvPicPr>
            <a:picLocks noChangeAspect="1" noChangeArrowheads="1"/>
          </p:cNvPicPr>
          <p:nvPr/>
        </p:nvPicPr>
        <p:blipFill>
          <a:blip r:embed="rId4"/>
          <a:srcRect/>
          <a:stretch>
            <a:fillRect/>
          </a:stretch>
        </p:blipFill>
        <p:spPr bwMode="auto">
          <a:xfrm>
            <a:off x="5436096" y="5911877"/>
            <a:ext cx="1318533" cy="397935"/>
          </a:xfrm>
          <a:prstGeom prst="rect">
            <a:avLst/>
          </a:prstGeom>
          <a:noFill/>
        </p:spPr>
      </p:pic>
      <p:pic>
        <p:nvPicPr>
          <p:cNvPr id="11" name="Immagine 10"/>
          <p:cNvPicPr/>
          <p:nvPr/>
        </p:nvPicPr>
        <p:blipFill>
          <a:blip r:embed="rId5">
            <a:extLst>
              <a:ext uri="{28A0092B-C50C-407E-A947-70E740481C1C}">
                <a14:useLocalDpi xmlns:a14="http://schemas.microsoft.com/office/drawing/2010/main" val="0"/>
              </a:ext>
            </a:extLst>
          </a:blip>
          <a:srcRect/>
          <a:stretch>
            <a:fillRect/>
          </a:stretch>
        </p:blipFill>
        <p:spPr bwMode="auto">
          <a:xfrm>
            <a:off x="3133767" y="39963"/>
            <a:ext cx="2867025" cy="1210310"/>
          </a:xfrm>
          <a:prstGeom prst="rect">
            <a:avLst/>
          </a:prstGeom>
          <a:noFill/>
          <a:ln>
            <a:noFill/>
          </a:ln>
        </p:spPr>
      </p:pic>
      <p:sp>
        <p:nvSpPr>
          <p:cNvPr id="12" name="Sottotitolo 2"/>
          <p:cNvSpPr txBox="1">
            <a:spLocks/>
          </p:cNvSpPr>
          <p:nvPr/>
        </p:nvSpPr>
        <p:spPr>
          <a:xfrm>
            <a:off x="1681187" y="3949213"/>
            <a:ext cx="6400800" cy="100033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it-IT" sz="2800" dirty="0" smtClean="0">
                <a:solidFill>
                  <a:schemeClr val="tx1"/>
                </a:solidFill>
                <a:latin typeface="Garamond" panose="02020404030301010803" pitchFamily="18" charset="0"/>
              </a:rPr>
              <a:t>16 Dicembre 2021</a:t>
            </a:r>
          </a:p>
          <a:p>
            <a:r>
              <a:rPr lang="it-IT" sz="2600" dirty="0" smtClean="0">
                <a:solidFill>
                  <a:schemeClr val="tx1"/>
                </a:solidFill>
                <a:latin typeface="Garamond" panose="02020404030301010803" pitchFamily="18" charset="0"/>
              </a:rPr>
              <a:t>-</a:t>
            </a:r>
            <a:r>
              <a:rPr lang="it-IT" sz="2000" dirty="0" smtClean="0">
                <a:solidFill>
                  <a:schemeClr val="tx1"/>
                </a:solidFill>
                <a:latin typeface="Garamond" panose="02020404030301010803" pitchFamily="18" charset="0"/>
              </a:rPr>
              <a:t>in modalità telematica- </a:t>
            </a:r>
            <a:endParaRPr lang="it-IT" sz="2000" dirty="0">
              <a:solidFill>
                <a:schemeClr val="tx1"/>
              </a:solidFill>
              <a:latin typeface="Garamond" panose="02020404030301010803" pitchFamily="18" charset="0"/>
            </a:endParaRPr>
          </a:p>
        </p:txBody>
      </p:sp>
    </p:spTree>
    <p:extLst>
      <p:ext uri="{BB962C8B-B14F-4D97-AF65-F5344CB8AC3E}">
        <p14:creationId xmlns:p14="http://schemas.microsoft.com/office/powerpoint/2010/main" val="15053650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6516216" y="6309812"/>
            <a:ext cx="2592243" cy="511481"/>
          </a:xfrm>
        </p:spPr>
        <p:txBody>
          <a:bodyPr>
            <a:normAutofit/>
          </a:bodyPr>
          <a:lstStyle/>
          <a:p>
            <a:pPr algn="l"/>
            <a:r>
              <a:rPr lang="it-IT" sz="900" b="1" dirty="0">
                <a:solidFill>
                  <a:schemeClr val="tx2">
                    <a:lumMod val="75000"/>
                  </a:schemeClr>
                </a:solidFill>
                <a:latin typeface="OpenSans-Bold"/>
              </a:rPr>
              <a:t>La cooperazione al cuore del Mediterraneo</a:t>
            </a:r>
          </a:p>
          <a:p>
            <a:pPr algn="l"/>
            <a:r>
              <a:rPr lang="fr-FR" sz="900" b="1" dirty="0">
                <a:solidFill>
                  <a:schemeClr val="tx2">
                    <a:lumMod val="75000"/>
                  </a:schemeClr>
                </a:solidFill>
                <a:latin typeface="OpenSans-Bold"/>
              </a:rPr>
              <a:t>La coopération au </a:t>
            </a:r>
            <a:r>
              <a:rPr lang="fr-FR" sz="900" b="1" dirty="0" err="1">
                <a:solidFill>
                  <a:schemeClr val="tx2">
                    <a:lumMod val="75000"/>
                  </a:schemeClr>
                </a:solidFill>
                <a:latin typeface="OpenSans-Bold"/>
              </a:rPr>
              <a:t>coeur</a:t>
            </a:r>
            <a:r>
              <a:rPr lang="fr-FR" sz="900" b="1" dirty="0">
                <a:solidFill>
                  <a:schemeClr val="tx2">
                    <a:lumMod val="75000"/>
                  </a:schemeClr>
                </a:solidFill>
                <a:latin typeface="OpenSans-Bold"/>
              </a:rPr>
              <a:t> de la Méditerranée</a:t>
            </a:r>
            <a:endParaRPr lang="it-IT" sz="900" dirty="0">
              <a:solidFill>
                <a:schemeClr val="tx2">
                  <a:lumMod val="75000"/>
                </a:schemeClr>
              </a:solidFill>
              <a:latin typeface="Garamond" panose="02020404030301010803" pitchFamily="18" charset="0"/>
            </a:endParaRPr>
          </a:p>
        </p:txBody>
      </p:sp>
      <p:sp>
        <p:nvSpPr>
          <p:cNvPr id="2" name="Titolo 1"/>
          <p:cNvSpPr>
            <a:spLocks noGrp="1"/>
          </p:cNvSpPr>
          <p:nvPr>
            <p:ph type="ctrTitle"/>
          </p:nvPr>
        </p:nvSpPr>
        <p:spPr>
          <a:xfrm>
            <a:off x="611560" y="1556792"/>
            <a:ext cx="7772400" cy="3600400"/>
          </a:xfrm>
        </p:spPr>
        <p:txBody>
          <a:bodyPr>
            <a:normAutofit fontScale="90000"/>
          </a:bodyPr>
          <a:lstStyle/>
          <a:p>
            <a:pPr algn="l"/>
            <a:r>
              <a:rPr lang="it-IT" sz="2000" b="1" u="sng" dirty="0">
                <a:latin typeface="Garamond" panose="02020404030301010803" pitchFamily="18" charset="0"/>
              </a:rPr>
              <a:t>Capofila / Chef de file</a:t>
            </a:r>
            <a:r>
              <a:rPr lang="it-IT" sz="2800" b="1" u="sng" dirty="0">
                <a:latin typeface="Garamond" panose="02020404030301010803" pitchFamily="18" charset="0"/>
              </a:rPr>
              <a:t/>
            </a:r>
            <a:br>
              <a:rPr lang="it-IT" sz="2800" b="1" u="sng" dirty="0">
                <a:latin typeface="Garamond" panose="02020404030301010803" pitchFamily="18" charset="0"/>
              </a:rPr>
            </a:br>
            <a:r>
              <a:rPr lang="it-IT" sz="2000" b="1" dirty="0">
                <a:latin typeface="Garamond" panose="02020404030301010803" pitchFamily="18" charset="0"/>
              </a:rPr>
              <a:t>Camera di Commercio I.A.A. Riviere di Liguria Imperia  La Spezia Savona</a:t>
            </a:r>
            <a:br>
              <a:rPr lang="it-IT" sz="2000" b="1" dirty="0">
                <a:latin typeface="Garamond" panose="02020404030301010803" pitchFamily="18" charset="0"/>
              </a:rPr>
            </a:br>
            <a:r>
              <a:rPr lang="it-IT" sz="2000" b="1" u="sng" dirty="0">
                <a:latin typeface="Garamond" panose="02020404030301010803" pitchFamily="18" charset="0"/>
              </a:rPr>
              <a:t>Partner  2</a:t>
            </a:r>
            <a:br>
              <a:rPr lang="it-IT" sz="2000" b="1" u="sng" dirty="0">
                <a:latin typeface="Garamond" panose="02020404030301010803" pitchFamily="18" charset="0"/>
              </a:rPr>
            </a:br>
            <a:r>
              <a:rPr lang="it-IT" sz="2000" b="1" dirty="0">
                <a:latin typeface="Garamond" panose="02020404030301010803" pitchFamily="18" charset="0"/>
              </a:rPr>
              <a:t>Confcommercio Nord Sardegna</a:t>
            </a:r>
            <a:r>
              <a:rPr lang="it-IT" sz="2000" b="1" u="sng" dirty="0">
                <a:latin typeface="Garamond" panose="02020404030301010803" pitchFamily="18" charset="0"/>
              </a:rPr>
              <a:t/>
            </a:r>
            <a:br>
              <a:rPr lang="it-IT" sz="2000" b="1" u="sng" dirty="0">
                <a:latin typeface="Garamond" panose="02020404030301010803" pitchFamily="18" charset="0"/>
              </a:rPr>
            </a:br>
            <a:r>
              <a:rPr lang="it-IT" sz="2000" b="1" u="sng" dirty="0">
                <a:latin typeface="Garamond" panose="02020404030301010803" pitchFamily="18" charset="0"/>
              </a:rPr>
              <a:t>Partner 3</a:t>
            </a:r>
            <a:br>
              <a:rPr lang="it-IT" sz="2000" b="1" u="sng" dirty="0">
                <a:latin typeface="Garamond" panose="02020404030301010803" pitchFamily="18" charset="0"/>
              </a:rPr>
            </a:br>
            <a:r>
              <a:rPr lang="fr-FR" sz="2000" b="1" dirty="0" err="1">
                <a:latin typeface="Garamond" panose="02020404030301010803" pitchFamily="18" charset="0"/>
              </a:rPr>
              <a:t>Signum</a:t>
            </a:r>
            <a:r>
              <a:rPr lang="fr-FR" sz="2000" b="1" dirty="0">
                <a:latin typeface="Garamond" panose="02020404030301010803" pitchFamily="18" charset="0"/>
              </a:rPr>
              <a:t> Società </a:t>
            </a:r>
            <a:r>
              <a:rPr lang="fr-FR" sz="2000" b="1" dirty="0" err="1">
                <a:latin typeface="Garamond" panose="02020404030301010803" pitchFamily="18" charset="0"/>
              </a:rPr>
              <a:t>Cooperativa</a:t>
            </a:r>
            <a:r>
              <a:rPr lang="fr-FR" sz="2000" b="1" dirty="0">
                <a:latin typeface="Garamond" panose="02020404030301010803" pitchFamily="18" charset="0"/>
              </a:rPr>
              <a:t> </a:t>
            </a:r>
            <a:r>
              <a:rPr lang="fr-FR" sz="2000" b="1" dirty="0" err="1">
                <a:latin typeface="Garamond" panose="02020404030301010803" pitchFamily="18" charset="0"/>
              </a:rPr>
              <a:t>Consortile</a:t>
            </a:r>
            <a:r>
              <a:rPr lang="fr-FR" sz="2000" b="1" dirty="0">
                <a:latin typeface="Garamond" panose="02020404030301010803" pitchFamily="18" charset="0"/>
              </a:rPr>
              <a:t> </a:t>
            </a:r>
            <a:r>
              <a:rPr lang="it-IT" sz="2000" b="1" u="sng" dirty="0">
                <a:latin typeface="Garamond" panose="02020404030301010803" pitchFamily="18" charset="0"/>
              </a:rPr>
              <a:t/>
            </a:r>
            <a:br>
              <a:rPr lang="it-IT" sz="2000" b="1" u="sng" dirty="0">
                <a:latin typeface="Garamond" panose="02020404030301010803" pitchFamily="18" charset="0"/>
              </a:rPr>
            </a:br>
            <a:r>
              <a:rPr lang="it-IT" sz="2000" b="1" u="sng" dirty="0">
                <a:latin typeface="Garamond" panose="02020404030301010803" pitchFamily="18" charset="0"/>
              </a:rPr>
              <a:t>Partner 4</a:t>
            </a:r>
            <a:r>
              <a:rPr lang="it-IT" sz="2000" b="1" dirty="0">
                <a:latin typeface="Garamond" panose="02020404030301010803" pitchFamily="18" charset="0"/>
              </a:rPr>
              <a:t/>
            </a:r>
            <a:br>
              <a:rPr lang="it-IT" sz="2000" b="1" dirty="0">
                <a:latin typeface="Garamond" panose="02020404030301010803" pitchFamily="18" charset="0"/>
              </a:rPr>
            </a:br>
            <a:r>
              <a:rPr lang="it-IT" sz="2000" b="1" dirty="0">
                <a:latin typeface="Garamond" panose="02020404030301010803" pitchFamily="18" charset="0"/>
              </a:rPr>
              <a:t>Camera di Commercio I.A.A  di Pisa</a:t>
            </a:r>
            <a:br>
              <a:rPr lang="it-IT" sz="2000" b="1" dirty="0">
                <a:latin typeface="Garamond" panose="02020404030301010803" pitchFamily="18" charset="0"/>
              </a:rPr>
            </a:br>
            <a:r>
              <a:rPr lang="it-IT" sz="2000" b="1" u="sng" dirty="0">
                <a:latin typeface="Garamond" panose="02020404030301010803" pitchFamily="18" charset="0"/>
              </a:rPr>
              <a:t>Partner 5</a:t>
            </a:r>
            <a:br>
              <a:rPr lang="it-IT" sz="2000" b="1" u="sng" dirty="0">
                <a:latin typeface="Garamond" panose="02020404030301010803" pitchFamily="18" charset="0"/>
              </a:rPr>
            </a:br>
            <a:r>
              <a:rPr lang="it-IT" sz="2000" b="1" dirty="0">
                <a:latin typeface="Garamond" panose="02020404030301010803" pitchFamily="18" charset="0"/>
              </a:rPr>
              <a:t>CCIAA </a:t>
            </a:r>
            <a:r>
              <a:rPr lang="it-IT" sz="2000" b="1" dirty="0" err="1">
                <a:latin typeface="Garamond" panose="02020404030301010803" pitchFamily="18" charset="0"/>
              </a:rPr>
              <a:t>du</a:t>
            </a:r>
            <a:r>
              <a:rPr lang="it-IT" sz="2000" b="1" dirty="0">
                <a:latin typeface="Garamond" panose="02020404030301010803" pitchFamily="18" charset="0"/>
              </a:rPr>
              <a:t> </a:t>
            </a:r>
            <a:r>
              <a:rPr lang="it-IT" sz="2000" b="1" dirty="0" err="1">
                <a:latin typeface="Garamond" panose="02020404030301010803" pitchFamily="18" charset="0"/>
              </a:rPr>
              <a:t>Var</a:t>
            </a:r>
            <a:r>
              <a:rPr lang="it-IT" sz="2000" b="1" dirty="0">
                <a:latin typeface="Garamond" panose="02020404030301010803" pitchFamily="18" charset="0"/>
              </a:rPr>
              <a:t/>
            </a:r>
            <a:br>
              <a:rPr lang="it-IT" sz="2000" b="1" dirty="0">
                <a:latin typeface="Garamond" panose="02020404030301010803" pitchFamily="18" charset="0"/>
              </a:rPr>
            </a:br>
            <a:r>
              <a:rPr lang="it-IT" sz="2000" b="1" u="sng" dirty="0">
                <a:latin typeface="Garamond" panose="02020404030301010803" pitchFamily="18" charset="0"/>
              </a:rPr>
              <a:t>Partner 6</a:t>
            </a:r>
            <a:br>
              <a:rPr lang="it-IT" sz="2000" b="1" u="sng" dirty="0">
                <a:latin typeface="Garamond" panose="02020404030301010803" pitchFamily="18" charset="0"/>
              </a:rPr>
            </a:br>
            <a:r>
              <a:rPr lang="fr-FR" sz="2000" b="1" dirty="0">
                <a:latin typeface="Garamond" panose="02020404030301010803" pitchFamily="18" charset="0"/>
              </a:rPr>
              <a:t>Chambre de Commerce et d’Industrie de la Haute-Corse</a:t>
            </a:r>
            <a:r>
              <a:rPr lang="it-IT" sz="2000" b="1" dirty="0">
                <a:latin typeface="Garamond" panose="02020404030301010803" pitchFamily="18" charset="0"/>
              </a:rPr>
              <a:t/>
            </a:r>
            <a:br>
              <a:rPr lang="it-IT" sz="2000" b="1" dirty="0">
                <a:latin typeface="Garamond" panose="02020404030301010803" pitchFamily="18" charset="0"/>
              </a:rPr>
            </a:br>
            <a:endParaRPr lang="it-IT" sz="2000" dirty="0">
              <a:latin typeface="Garamond" panose="02020404030301010803" pitchFamily="18" charset="0"/>
            </a:endParaRPr>
          </a:p>
        </p:txBody>
      </p:sp>
      <p:pic>
        <p:nvPicPr>
          <p:cNvPr id="4" name="Immagine 3"/>
          <p:cNvPicPr>
            <a:picLocks noChangeAspect="1"/>
          </p:cNvPicPr>
          <p:nvPr/>
        </p:nvPicPr>
        <p:blipFill>
          <a:blip r:embed="rId2"/>
          <a:stretch>
            <a:fillRect/>
          </a:stretch>
        </p:blipFill>
        <p:spPr>
          <a:xfrm>
            <a:off x="368515" y="5846480"/>
            <a:ext cx="4320481" cy="554440"/>
          </a:xfrm>
          <a:prstGeom prst="rect">
            <a:avLst/>
          </a:prstGeom>
        </p:spPr>
      </p:pic>
      <p:sp>
        <p:nvSpPr>
          <p:cNvPr id="10242" name="AutoShape 2" descr="I partner - SIGNA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10244" name="AutoShape 4" descr="I partner - SIGNA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10246" name="AutoShape 6" descr="I partner - SIGNA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10" name="Picture 7" descr="U:\Progetti EU\IN.AGRO\cci var.png"/>
          <p:cNvPicPr>
            <a:picLocks noChangeAspect="1" noChangeArrowheads="1"/>
          </p:cNvPicPr>
          <p:nvPr/>
        </p:nvPicPr>
        <p:blipFill>
          <a:blip r:embed="rId3"/>
          <a:srcRect/>
          <a:stretch>
            <a:fillRect/>
          </a:stretch>
        </p:blipFill>
        <p:spPr bwMode="auto">
          <a:xfrm>
            <a:off x="4433537" y="5984379"/>
            <a:ext cx="896099" cy="252932"/>
          </a:xfrm>
          <a:prstGeom prst="rect">
            <a:avLst/>
          </a:prstGeom>
          <a:noFill/>
        </p:spPr>
      </p:pic>
      <p:pic>
        <p:nvPicPr>
          <p:cNvPr id="10248" name="Picture 8" descr="U:\Progetti EU\IN.AGRO\logo cciaa di pisa.jpg"/>
          <p:cNvPicPr>
            <a:picLocks noChangeAspect="1" noChangeArrowheads="1"/>
          </p:cNvPicPr>
          <p:nvPr/>
        </p:nvPicPr>
        <p:blipFill>
          <a:blip r:embed="rId4"/>
          <a:srcRect/>
          <a:stretch>
            <a:fillRect/>
          </a:stretch>
        </p:blipFill>
        <p:spPr bwMode="auto">
          <a:xfrm>
            <a:off x="5436096" y="5911877"/>
            <a:ext cx="1318533" cy="397935"/>
          </a:xfrm>
          <a:prstGeom prst="rect">
            <a:avLst/>
          </a:prstGeom>
          <a:noFill/>
        </p:spPr>
      </p:pic>
      <p:pic>
        <p:nvPicPr>
          <p:cNvPr id="11" name="Immagine 10"/>
          <p:cNvPicPr/>
          <p:nvPr/>
        </p:nvPicPr>
        <p:blipFill>
          <a:blip r:embed="rId5">
            <a:extLst>
              <a:ext uri="{28A0092B-C50C-407E-A947-70E740481C1C}">
                <a14:useLocalDpi xmlns:a14="http://schemas.microsoft.com/office/drawing/2010/main" val="0"/>
              </a:ext>
            </a:extLst>
          </a:blip>
          <a:srcRect/>
          <a:stretch>
            <a:fillRect/>
          </a:stretch>
        </p:blipFill>
        <p:spPr bwMode="auto">
          <a:xfrm>
            <a:off x="3133767" y="39963"/>
            <a:ext cx="2867025" cy="1210310"/>
          </a:xfrm>
          <a:prstGeom prst="rect">
            <a:avLst/>
          </a:prstGeom>
          <a:noFill/>
          <a:ln>
            <a:noFill/>
          </a:ln>
        </p:spPr>
      </p:pic>
      <p:sp>
        <p:nvSpPr>
          <p:cNvPr id="12" name="Sottotitolo 2"/>
          <p:cNvSpPr txBox="1">
            <a:spLocks/>
          </p:cNvSpPr>
          <p:nvPr/>
        </p:nvSpPr>
        <p:spPr>
          <a:xfrm>
            <a:off x="1681187" y="3949213"/>
            <a:ext cx="6400800" cy="100033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endParaRPr lang="it-IT" sz="2000" dirty="0">
              <a:solidFill>
                <a:schemeClr val="tx1"/>
              </a:solidFill>
              <a:latin typeface="Garamond" panose="02020404030301010803" pitchFamily="18" charset="0"/>
            </a:endParaRPr>
          </a:p>
        </p:txBody>
      </p:sp>
    </p:spTree>
    <p:extLst>
      <p:ext uri="{BB962C8B-B14F-4D97-AF65-F5344CB8AC3E}">
        <p14:creationId xmlns:p14="http://schemas.microsoft.com/office/powerpoint/2010/main" val="41750363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6516216" y="6309812"/>
            <a:ext cx="2592243" cy="511481"/>
          </a:xfrm>
        </p:spPr>
        <p:txBody>
          <a:bodyPr>
            <a:normAutofit/>
          </a:bodyPr>
          <a:lstStyle/>
          <a:p>
            <a:pPr algn="l"/>
            <a:r>
              <a:rPr lang="it-IT" sz="900" b="1" dirty="0">
                <a:solidFill>
                  <a:schemeClr val="tx2">
                    <a:lumMod val="75000"/>
                  </a:schemeClr>
                </a:solidFill>
                <a:latin typeface="OpenSans-Bold"/>
              </a:rPr>
              <a:t>La cooperazione al cuore del Mediterraneo</a:t>
            </a:r>
          </a:p>
          <a:p>
            <a:pPr algn="l"/>
            <a:r>
              <a:rPr lang="fr-FR" sz="900" b="1" dirty="0">
                <a:solidFill>
                  <a:schemeClr val="tx2">
                    <a:lumMod val="75000"/>
                  </a:schemeClr>
                </a:solidFill>
                <a:latin typeface="OpenSans-Bold"/>
              </a:rPr>
              <a:t>La coopération au </a:t>
            </a:r>
            <a:r>
              <a:rPr lang="fr-FR" sz="900" b="1" dirty="0" err="1">
                <a:solidFill>
                  <a:schemeClr val="tx2">
                    <a:lumMod val="75000"/>
                  </a:schemeClr>
                </a:solidFill>
                <a:latin typeface="OpenSans-Bold"/>
              </a:rPr>
              <a:t>coeur</a:t>
            </a:r>
            <a:r>
              <a:rPr lang="fr-FR" sz="900" b="1" dirty="0">
                <a:solidFill>
                  <a:schemeClr val="tx2">
                    <a:lumMod val="75000"/>
                  </a:schemeClr>
                </a:solidFill>
                <a:latin typeface="OpenSans-Bold"/>
              </a:rPr>
              <a:t> de la Méditerranée</a:t>
            </a:r>
            <a:endParaRPr lang="it-IT" sz="900" dirty="0">
              <a:solidFill>
                <a:schemeClr val="tx2">
                  <a:lumMod val="75000"/>
                </a:schemeClr>
              </a:solidFill>
              <a:latin typeface="Garamond" panose="02020404030301010803" pitchFamily="18" charset="0"/>
            </a:endParaRPr>
          </a:p>
        </p:txBody>
      </p:sp>
      <p:sp>
        <p:nvSpPr>
          <p:cNvPr id="2" name="Titolo 1"/>
          <p:cNvSpPr>
            <a:spLocks noGrp="1"/>
          </p:cNvSpPr>
          <p:nvPr>
            <p:ph type="ctrTitle"/>
          </p:nvPr>
        </p:nvSpPr>
        <p:spPr>
          <a:xfrm>
            <a:off x="256222" y="1402493"/>
            <a:ext cx="7772400" cy="1901051"/>
          </a:xfrm>
        </p:spPr>
        <p:txBody>
          <a:bodyPr>
            <a:noAutofit/>
          </a:bodyPr>
          <a:lstStyle/>
          <a:p>
            <a:pPr algn="just"/>
            <a:r>
              <a:rPr lang="it-IT" sz="1800" b="1" dirty="0">
                <a:latin typeface="Garamond" panose="02020404030301010803" pitchFamily="18" charset="0"/>
              </a:rPr>
              <a:t>Rafforzare il tessuto imprenditoriale delle imprese «micro, piccole e medie» del settore economico dell’agroalimentare(produzione, commercializzazione ed utilizzo delle produzioni agroalimentari di qualità) declinato non solo sulle sue caratteristiche fondanti ma anche sugli elementi che lo legano al turismo, attraverso servizi transfrontalieri di accompagnamento finalizzati al trasferimento tecnologico e al posizionamento sui mercati locali ed esteri.</a:t>
            </a:r>
            <a:br>
              <a:rPr lang="it-IT" sz="1800" b="1" dirty="0">
                <a:latin typeface="Garamond" panose="02020404030301010803" pitchFamily="18" charset="0"/>
              </a:rPr>
            </a:br>
            <a:endParaRPr lang="it-IT" sz="1800" dirty="0">
              <a:latin typeface="Garamond" panose="02020404030301010803" pitchFamily="18" charset="0"/>
            </a:endParaRPr>
          </a:p>
        </p:txBody>
      </p:sp>
      <p:pic>
        <p:nvPicPr>
          <p:cNvPr id="4" name="Immagine 3"/>
          <p:cNvPicPr>
            <a:picLocks noChangeAspect="1"/>
          </p:cNvPicPr>
          <p:nvPr/>
        </p:nvPicPr>
        <p:blipFill>
          <a:blip r:embed="rId2"/>
          <a:stretch>
            <a:fillRect/>
          </a:stretch>
        </p:blipFill>
        <p:spPr>
          <a:xfrm>
            <a:off x="368515" y="5846480"/>
            <a:ext cx="4320481" cy="554440"/>
          </a:xfrm>
          <a:prstGeom prst="rect">
            <a:avLst/>
          </a:prstGeom>
        </p:spPr>
      </p:pic>
      <p:sp>
        <p:nvSpPr>
          <p:cNvPr id="10242" name="AutoShape 2" descr="I partner - SIGNA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10244" name="AutoShape 4" descr="I partner - SIGNA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10246" name="AutoShape 6" descr="I partner - SIGNA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10" name="Picture 7" descr="U:\Progetti EU\IN.AGRO\cci var.png"/>
          <p:cNvPicPr>
            <a:picLocks noChangeAspect="1" noChangeArrowheads="1"/>
          </p:cNvPicPr>
          <p:nvPr/>
        </p:nvPicPr>
        <p:blipFill>
          <a:blip r:embed="rId3"/>
          <a:srcRect/>
          <a:stretch>
            <a:fillRect/>
          </a:stretch>
        </p:blipFill>
        <p:spPr bwMode="auto">
          <a:xfrm>
            <a:off x="4433537" y="5984379"/>
            <a:ext cx="896099" cy="252932"/>
          </a:xfrm>
          <a:prstGeom prst="rect">
            <a:avLst/>
          </a:prstGeom>
          <a:noFill/>
        </p:spPr>
      </p:pic>
      <p:pic>
        <p:nvPicPr>
          <p:cNvPr id="10248" name="Picture 8" descr="U:\Progetti EU\IN.AGRO\logo cciaa di pisa.jpg"/>
          <p:cNvPicPr>
            <a:picLocks noChangeAspect="1" noChangeArrowheads="1"/>
          </p:cNvPicPr>
          <p:nvPr/>
        </p:nvPicPr>
        <p:blipFill>
          <a:blip r:embed="rId4"/>
          <a:srcRect/>
          <a:stretch>
            <a:fillRect/>
          </a:stretch>
        </p:blipFill>
        <p:spPr bwMode="auto">
          <a:xfrm>
            <a:off x="5436096" y="5911877"/>
            <a:ext cx="1318533" cy="397935"/>
          </a:xfrm>
          <a:prstGeom prst="rect">
            <a:avLst/>
          </a:prstGeom>
          <a:noFill/>
        </p:spPr>
      </p:pic>
      <p:pic>
        <p:nvPicPr>
          <p:cNvPr id="11" name="Immagine 10"/>
          <p:cNvPicPr/>
          <p:nvPr/>
        </p:nvPicPr>
        <p:blipFill>
          <a:blip r:embed="rId5">
            <a:extLst>
              <a:ext uri="{28A0092B-C50C-407E-A947-70E740481C1C}">
                <a14:useLocalDpi xmlns:a14="http://schemas.microsoft.com/office/drawing/2010/main" val="0"/>
              </a:ext>
            </a:extLst>
          </a:blip>
          <a:srcRect/>
          <a:stretch>
            <a:fillRect/>
          </a:stretch>
        </p:blipFill>
        <p:spPr bwMode="auto">
          <a:xfrm>
            <a:off x="3133767" y="39963"/>
            <a:ext cx="2867025" cy="1210310"/>
          </a:xfrm>
          <a:prstGeom prst="rect">
            <a:avLst/>
          </a:prstGeom>
          <a:noFill/>
          <a:ln>
            <a:noFill/>
          </a:ln>
        </p:spPr>
      </p:pic>
      <p:sp>
        <p:nvSpPr>
          <p:cNvPr id="12" name="Sottotitolo 2"/>
          <p:cNvSpPr txBox="1">
            <a:spLocks/>
          </p:cNvSpPr>
          <p:nvPr/>
        </p:nvSpPr>
        <p:spPr>
          <a:xfrm>
            <a:off x="1681187" y="3949213"/>
            <a:ext cx="6400800" cy="100033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endParaRPr lang="it-IT" sz="2000" dirty="0">
              <a:solidFill>
                <a:schemeClr val="tx1"/>
              </a:solidFill>
              <a:latin typeface="Garamond" panose="02020404030301010803" pitchFamily="18" charset="0"/>
            </a:endParaRPr>
          </a:p>
        </p:txBody>
      </p:sp>
      <p:sp>
        <p:nvSpPr>
          <p:cNvPr id="13" name="Titolo 12"/>
          <p:cNvSpPr txBox="1">
            <a:spLocks/>
          </p:cNvSpPr>
          <p:nvPr/>
        </p:nvSpPr>
        <p:spPr>
          <a:xfrm>
            <a:off x="155575" y="818177"/>
            <a:ext cx="3153544" cy="64294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b="1" dirty="0" smtClean="0">
                <a:ln w="12700">
                  <a:solidFill>
                    <a:schemeClr val="tx2">
                      <a:satMod val="155000"/>
                    </a:schemeClr>
                  </a:solidFill>
                  <a:prstDash val="solid"/>
                </a:ln>
                <a:solidFill>
                  <a:schemeClr val="accent5"/>
                </a:solidFill>
                <a:effectLst>
                  <a:outerShdw blurRad="41275" dist="20320" dir="1800000" algn="tl" rotWithShape="0">
                    <a:srgbClr val="000000">
                      <a:alpha val="40000"/>
                    </a:srgbClr>
                  </a:outerShdw>
                </a:effectLst>
              </a:rPr>
              <a:t>OBIETTIVO</a:t>
            </a:r>
            <a:endParaRPr lang="it-IT" b="1" dirty="0">
              <a:ln w="12700">
                <a:solidFill>
                  <a:schemeClr val="tx2">
                    <a:satMod val="155000"/>
                  </a:schemeClr>
                </a:solidFill>
                <a:prstDash val="solid"/>
              </a:ln>
              <a:solidFill>
                <a:schemeClr val="accent5"/>
              </a:solidFill>
              <a:effectLst>
                <a:outerShdw blurRad="41275" dist="20320" dir="1800000" algn="tl" rotWithShape="0">
                  <a:srgbClr val="000000">
                    <a:alpha val="40000"/>
                  </a:srgbClr>
                </a:outerShdw>
              </a:effectLst>
            </a:endParaRPr>
          </a:p>
        </p:txBody>
      </p:sp>
      <p:sp>
        <p:nvSpPr>
          <p:cNvPr id="14" name="Titolo 12"/>
          <p:cNvSpPr txBox="1">
            <a:spLocks/>
          </p:cNvSpPr>
          <p:nvPr/>
        </p:nvSpPr>
        <p:spPr>
          <a:xfrm>
            <a:off x="6095362" y="3121470"/>
            <a:ext cx="2736304" cy="57150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b="1" dirty="0" smtClean="0">
                <a:ln w="12700">
                  <a:solidFill>
                    <a:schemeClr val="tx2">
                      <a:satMod val="155000"/>
                    </a:schemeClr>
                  </a:solidFill>
                  <a:prstDash val="solid"/>
                </a:ln>
                <a:solidFill>
                  <a:schemeClr val="accent5"/>
                </a:solidFill>
                <a:effectLst>
                  <a:outerShdw blurRad="41275" dist="20320" dir="1800000" algn="tl" rotWithShape="0">
                    <a:srgbClr val="000000">
                      <a:alpha val="40000"/>
                    </a:srgbClr>
                  </a:outerShdw>
                </a:effectLst>
              </a:rPr>
              <a:t>OBJECTIF</a:t>
            </a:r>
            <a:endParaRPr lang="it-IT" b="1" dirty="0">
              <a:ln w="12700">
                <a:solidFill>
                  <a:schemeClr val="tx2">
                    <a:satMod val="155000"/>
                  </a:schemeClr>
                </a:solidFill>
                <a:prstDash val="solid"/>
              </a:ln>
              <a:solidFill>
                <a:schemeClr val="accent5"/>
              </a:solidFill>
              <a:effectLst>
                <a:outerShdw blurRad="41275" dist="20320" dir="1800000" algn="tl" rotWithShape="0">
                  <a:srgbClr val="000000">
                    <a:alpha val="40000"/>
                  </a:srgbClr>
                </a:outerShdw>
              </a:effectLst>
            </a:endParaRPr>
          </a:p>
        </p:txBody>
      </p:sp>
      <p:sp>
        <p:nvSpPr>
          <p:cNvPr id="15" name="Rettangolo 14"/>
          <p:cNvSpPr/>
          <p:nvPr/>
        </p:nvSpPr>
        <p:spPr>
          <a:xfrm>
            <a:off x="809620" y="3721168"/>
            <a:ext cx="8143932" cy="2031325"/>
          </a:xfrm>
          <a:prstGeom prst="rect">
            <a:avLst/>
          </a:prstGeom>
        </p:spPr>
        <p:txBody>
          <a:bodyPr wrap="square">
            <a:spAutoFit/>
          </a:bodyPr>
          <a:lstStyle/>
          <a:p>
            <a:pPr algn="just"/>
            <a:r>
              <a:rPr lang="fr-FR" b="1" dirty="0" smtClean="0">
                <a:latin typeface="Garamond" panose="02020404030301010803" pitchFamily="18" charset="0"/>
              </a:rPr>
              <a:t>Le renforcement du tissu (niveau) des affaires des "micro, petites et moyennes entreprises" du secteur agroalimentaire (production, commercialisation et utilisation de produits agroalimentaires de qualité) basé non seulement sur ses caractéristiques fondatrices mais aussi sur les éléments qui le relient au tourisme, à travers les services accompagnement de services transfrontaliers visant au transfert de technologies et au positionnement sur les marchés locaux et étrangers.</a:t>
            </a:r>
            <a:endParaRPr lang="it-IT" b="1" dirty="0">
              <a:latin typeface="Garamond" panose="02020404030301010803" pitchFamily="18" charset="0"/>
            </a:endParaRPr>
          </a:p>
        </p:txBody>
      </p:sp>
      <p:pic>
        <p:nvPicPr>
          <p:cNvPr id="16" name="Picture 3" descr="C:\Users\Paola\Desktop\download.jpg"/>
          <p:cNvPicPr>
            <a:picLocks noChangeAspect="1" noChangeArrowheads="1"/>
          </p:cNvPicPr>
          <p:nvPr/>
        </p:nvPicPr>
        <p:blipFill>
          <a:blip r:embed="rId6"/>
          <a:srcRect/>
          <a:stretch>
            <a:fillRect/>
          </a:stretch>
        </p:blipFill>
        <p:spPr bwMode="auto">
          <a:xfrm>
            <a:off x="3013526" y="3092781"/>
            <a:ext cx="591186" cy="606847"/>
          </a:xfrm>
          <a:prstGeom prst="rect">
            <a:avLst/>
          </a:prstGeom>
          <a:noFill/>
        </p:spPr>
      </p:pic>
    </p:spTree>
    <p:extLst>
      <p:ext uri="{BB962C8B-B14F-4D97-AF65-F5344CB8AC3E}">
        <p14:creationId xmlns:p14="http://schemas.microsoft.com/office/powerpoint/2010/main" val="3349740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6516216" y="6309812"/>
            <a:ext cx="2592243" cy="511481"/>
          </a:xfrm>
        </p:spPr>
        <p:txBody>
          <a:bodyPr>
            <a:normAutofit/>
          </a:bodyPr>
          <a:lstStyle/>
          <a:p>
            <a:pPr algn="l"/>
            <a:r>
              <a:rPr lang="it-IT" sz="900" b="1" dirty="0">
                <a:solidFill>
                  <a:schemeClr val="tx2">
                    <a:lumMod val="75000"/>
                  </a:schemeClr>
                </a:solidFill>
                <a:latin typeface="OpenSans-Bold"/>
              </a:rPr>
              <a:t>La cooperazione al cuore del Mediterraneo</a:t>
            </a:r>
          </a:p>
          <a:p>
            <a:pPr algn="l"/>
            <a:r>
              <a:rPr lang="fr-FR" sz="900" b="1" dirty="0">
                <a:solidFill>
                  <a:schemeClr val="tx2">
                    <a:lumMod val="75000"/>
                  </a:schemeClr>
                </a:solidFill>
                <a:latin typeface="OpenSans-Bold"/>
              </a:rPr>
              <a:t>La coopération au </a:t>
            </a:r>
            <a:r>
              <a:rPr lang="fr-FR" sz="900" b="1" dirty="0" err="1">
                <a:solidFill>
                  <a:schemeClr val="tx2">
                    <a:lumMod val="75000"/>
                  </a:schemeClr>
                </a:solidFill>
                <a:latin typeface="OpenSans-Bold"/>
              </a:rPr>
              <a:t>coeur</a:t>
            </a:r>
            <a:r>
              <a:rPr lang="fr-FR" sz="900" b="1" dirty="0">
                <a:solidFill>
                  <a:schemeClr val="tx2">
                    <a:lumMod val="75000"/>
                  </a:schemeClr>
                </a:solidFill>
                <a:latin typeface="OpenSans-Bold"/>
              </a:rPr>
              <a:t> de la Méditerranée</a:t>
            </a:r>
            <a:endParaRPr lang="it-IT" sz="900" dirty="0">
              <a:solidFill>
                <a:schemeClr val="tx2">
                  <a:lumMod val="75000"/>
                </a:schemeClr>
              </a:solidFill>
              <a:latin typeface="Garamond" panose="02020404030301010803" pitchFamily="18" charset="0"/>
            </a:endParaRPr>
          </a:p>
        </p:txBody>
      </p:sp>
      <p:pic>
        <p:nvPicPr>
          <p:cNvPr id="4" name="Immagine 3"/>
          <p:cNvPicPr>
            <a:picLocks noChangeAspect="1"/>
          </p:cNvPicPr>
          <p:nvPr/>
        </p:nvPicPr>
        <p:blipFill>
          <a:blip r:embed="rId2"/>
          <a:stretch>
            <a:fillRect/>
          </a:stretch>
        </p:blipFill>
        <p:spPr>
          <a:xfrm>
            <a:off x="368515" y="5846480"/>
            <a:ext cx="4320481" cy="554440"/>
          </a:xfrm>
          <a:prstGeom prst="rect">
            <a:avLst/>
          </a:prstGeom>
        </p:spPr>
      </p:pic>
      <p:sp>
        <p:nvSpPr>
          <p:cNvPr id="10242" name="AutoShape 2" descr="I partner - SIGNA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10244" name="AutoShape 4" descr="I partner - SIGNA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10246" name="AutoShape 6" descr="I partner - SIGNA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10" name="Picture 7" descr="U:\Progetti EU\IN.AGRO\cci var.png"/>
          <p:cNvPicPr>
            <a:picLocks noChangeAspect="1" noChangeArrowheads="1"/>
          </p:cNvPicPr>
          <p:nvPr/>
        </p:nvPicPr>
        <p:blipFill>
          <a:blip r:embed="rId3"/>
          <a:srcRect/>
          <a:stretch>
            <a:fillRect/>
          </a:stretch>
        </p:blipFill>
        <p:spPr bwMode="auto">
          <a:xfrm>
            <a:off x="4433537" y="5984379"/>
            <a:ext cx="896099" cy="252932"/>
          </a:xfrm>
          <a:prstGeom prst="rect">
            <a:avLst/>
          </a:prstGeom>
          <a:noFill/>
        </p:spPr>
      </p:pic>
      <p:pic>
        <p:nvPicPr>
          <p:cNvPr id="10248" name="Picture 8" descr="U:\Progetti EU\IN.AGRO\logo cciaa di pisa.jpg"/>
          <p:cNvPicPr>
            <a:picLocks noChangeAspect="1" noChangeArrowheads="1"/>
          </p:cNvPicPr>
          <p:nvPr/>
        </p:nvPicPr>
        <p:blipFill>
          <a:blip r:embed="rId4"/>
          <a:srcRect/>
          <a:stretch>
            <a:fillRect/>
          </a:stretch>
        </p:blipFill>
        <p:spPr bwMode="auto">
          <a:xfrm>
            <a:off x="5436096" y="5911877"/>
            <a:ext cx="1318533" cy="397935"/>
          </a:xfrm>
          <a:prstGeom prst="rect">
            <a:avLst/>
          </a:prstGeom>
          <a:noFill/>
        </p:spPr>
      </p:pic>
      <p:pic>
        <p:nvPicPr>
          <p:cNvPr id="11" name="Immagine 10"/>
          <p:cNvPicPr/>
          <p:nvPr/>
        </p:nvPicPr>
        <p:blipFill>
          <a:blip r:embed="rId5">
            <a:extLst>
              <a:ext uri="{28A0092B-C50C-407E-A947-70E740481C1C}">
                <a14:useLocalDpi xmlns:a14="http://schemas.microsoft.com/office/drawing/2010/main" val="0"/>
              </a:ext>
            </a:extLst>
          </a:blip>
          <a:srcRect/>
          <a:stretch>
            <a:fillRect/>
          </a:stretch>
        </p:blipFill>
        <p:spPr bwMode="auto">
          <a:xfrm>
            <a:off x="3133767" y="39963"/>
            <a:ext cx="2867025" cy="1210310"/>
          </a:xfrm>
          <a:prstGeom prst="rect">
            <a:avLst/>
          </a:prstGeom>
          <a:noFill/>
          <a:ln>
            <a:noFill/>
          </a:ln>
        </p:spPr>
      </p:pic>
      <p:sp>
        <p:nvSpPr>
          <p:cNvPr id="12" name="Sottotitolo 2"/>
          <p:cNvSpPr txBox="1">
            <a:spLocks/>
          </p:cNvSpPr>
          <p:nvPr/>
        </p:nvSpPr>
        <p:spPr>
          <a:xfrm>
            <a:off x="1681187" y="3949213"/>
            <a:ext cx="6400800" cy="100033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endParaRPr lang="it-IT" sz="2000" dirty="0">
              <a:solidFill>
                <a:schemeClr val="tx1"/>
              </a:solidFill>
              <a:latin typeface="Garamond" panose="02020404030301010803" pitchFamily="18" charset="0"/>
            </a:endParaRPr>
          </a:p>
        </p:txBody>
      </p:sp>
      <p:sp>
        <p:nvSpPr>
          <p:cNvPr id="17" name="Titolo 12"/>
          <p:cNvSpPr txBox="1">
            <a:spLocks/>
          </p:cNvSpPr>
          <p:nvPr/>
        </p:nvSpPr>
        <p:spPr>
          <a:xfrm>
            <a:off x="5811555" y="847188"/>
            <a:ext cx="3046725" cy="7858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b="1" smtClean="0">
                <a:ln w="12700">
                  <a:solidFill>
                    <a:schemeClr val="tx2">
                      <a:satMod val="155000"/>
                    </a:schemeClr>
                  </a:solidFill>
                  <a:prstDash val="solid"/>
                </a:ln>
                <a:solidFill>
                  <a:schemeClr val="accent5"/>
                </a:solidFill>
                <a:effectLst>
                  <a:outerShdw blurRad="41275" dist="20320" dir="1800000" algn="tl" rotWithShape="0">
                    <a:srgbClr val="000000">
                      <a:alpha val="40000"/>
                    </a:srgbClr>
                  </a:outerShdw>
                </a:effectLst>
              </a:rPr>
              <a:t>Il Progetto</a:t>
            </a:r>
            <a:endParaRPr lang="it-IT" b="1" dirty="0">
              <a:ln w="12700">
                <a:solidFill>
                  <a:schemeClr val="tx2">
                    <a:satMod val="155000"/>
                  </a:schemeClr>
                </a:solidFill>
                <a:prstDash val="solid"/>
              </a:ln>
              <a:solidFill>
                <a:schemeClr val="accent5"/>
              </a:solidFill>
              <a:effectLst>
                <a:outerShdw blurRad="41275" dist="20320" dir="1800000" algn="tl" rotWithShape="0">
                  <a:srgbClr val="000000">
                    <a:alpha val="40000"/>
                  </a:srgbClr>
                </a:outerShdw>
              </a:effectLst>
            </a:endParaRPr>
          </a:p>
        </p:txBody>
      </p:sp>
      <p:sp>
        <p:nvSpPr>
          <p:cNvPr id="18" name="Segnaposto contenuto 13"/>
          <p:cNvSpPr txBox="1">
            <a:spLocks/>
          </p:cNvSpPr>
          <p:nvPr/>
        </p:nvSpPr>
        <p:spPr>
          <a:xfrm>
            <a:off x="671482" y="1643051"/>
            <a:ext cx="8186798" cy="4071966"/>
          </a:xfrm>
          <a:prstGeom prst="rect">
            <a:avLst/>
          </a:prstGeom>
        </p:spPr>
        <p:txBody>
          <a:bodyPr vert="horz" lIns="91440" tIns="45720" rIns="91440" bIns="45720" rtlCol="0">
            <a:normAutofit fontScale="85000" lnSpcReduction="2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just"/>
            <a:r>
              <a:rPr lang="it-IT" sz="3400" b="1" dirty="0" smtClean="0">
                <a:solidFill>
                  <a:schemeClr val="tx1"/>
                </a:solidFill>
                <a:latin typeface="Garamond" panose="02020404030301010803" pitchFamily="18" charset="0"/>
              </a:rPr>
              <a:t>è costituito dalle componenti/</a:t>
            </a:r>
            <a:r>
              <a:rPr lang="it-IT" sz="3400" b="1" dirty="0">
                <a:solidFill>
                  <a:schemeClr val="tx1"/>
                </a:solidFill>
                <a:latin typeface="Garamond" panose="02020404030301010803" pitchFamily="18" charset="0"/>
              </a:rPr>
              <a:t> est </a:t>
            </a:r>
            <a:r>
              <a:rPr lang="it-IT" sz="3400" b="1" dirty="0" err="1">
                <a:solidFill>
                  <a:schemeClr val="tx1"/>
                </a:solidFill>
                <a:latin typeface="Garamond" panose="02020404030301010803" pitchFamily="18" charset="0"/>
              </a:rPr>
              <a:t>composè</a:t>
            </a:r>
            <a:r>
              <a:rPr lang="it-IT" sz="3400" b="1" dirty="0">
                <a:solidFill>
                  <a:schemeClr val="tx1"/>
                </a:solidFill>
                <a:latin typeface="Garamond" panose="02020404030301010803" pitchFamily="18" charset="0"/>
              </a:rPr>
              <a:t> de </a:t>
            </a:r>
            <a:r>
              <a:rPr lang="it-IT" sz="3400" b="1" dirty="0" err="1">
                <a:solidFill>
                  <a:schemeClr val="tx1"/>
                </a:solidFill>
                <a:latin typeface="Garamond" panose="02020404030301010803" pitchFamily="18" charset="0"/>
              </a:rPr>
              <a:t>composants</a:t>
            </a:r>
            <a:r>
              <a:rPr lang="it-IT" sz="3400" b="1" dirty="0">
                <a:solidFill>
                  <a:schemeClr val="tx1"/>
                </a:solidFill>
                <a:latin typeface="Garamond" panose="02020404030301010803" pitchFamily="18" charset="0"/>
              </a:rPr>
              <a:t> </a:t>
            </a:r>
            <a:r>
              <a:rPr lang="it-IT" sz="3400" b="1" dirty="0" smtClean="0">
                <a:solidFill>
                  <a:schemeClr val="tx1"/>
                </a:solidFill>
                <a:latin typeface="Garamond" panose="02020404030301010803" pitchFamily="18" charset="0"/>
              </a:rPr>
              <a:t>:</a:t>
            </a:r>
          </a:p>
          <a:p>
            <a:pPr algn="just"/>
            <a:r>
              <a:rPr lang="it-IT" sz="3400" b="1" dirty="0" smtClean="0">
                <a:solidFill>
                  <a:schemeClr val="tx1"/>
                </a:solidFill>
                <a:latin typeface="Garamond" panose="02020404030301010803" pitchFamily="18" charset="0"/>
              </a:rPr>
              <a:t>Componente 0: Preparazione</a:t>
            </a:r>
          </a:p>
          <a:p>
            <a:pPr algn="just"/>
            <a:r>
              <a:rPr lang="it-IT" sz="3400" b="1" dirty="0" smtClean="0">
                <a:solidFill>
                  <a:schemeClr val="tx1"/>
                </a:solidFill>
                <a:latin typeface="Garamond" panose="02020404030301010803" pitchFamily="18" charset="0"/>
              </a:rPr>
              <a:t>Componente M: Gestione </a:t>
            </a:r>
          </a:p>
          <a:p>
            <a:pPr algn="just"/>
            <a:r>
              <a:rPr lang="it-IT" sz="3400" b="1" dirty="0" smtClean="0">
                <a:solidFill>
                  <a:schemeClr val="tx1"/>
                </a:solidFill>
                <a:latin typeface="Garamond" panose="02020404030301010803" pitchFamily="18" charset="0"/>
              </a:rPr>
              <a:t>Componente C: Comunicazione</a:t>
            </a:r>
          </a:p>
          <a:p>
            <a:pPr algn="just"/>
            <a:r>
              <a:rPr lang="it-IT" sz="3400" b="1" dirty="0">
                <a:solidFill>
                  <a:schemeClr val="tx1"/>
                </a:solidFill>
                <a:latin typeface="Garamond" panose="02020404030301010803" pitchFamily="18" charset="0"/>
              </a:rPr>
              <a:t>T1 </a:t>
            </a:r>
            <a:r>
              <a:rPr lang="it-IT" sz="3400" b="1" i="1" dirty="0">
                <a:solidFill>
                  <a:schemeClr val="tx1"/>
                </a:solidFill>
                <a:latin typeface="Garamond" panose="02020404030301010803" pitchFamily="18" charset="0"/>
              </a:rPr>
              <a:t>– Individuazione imprese e definizione progetti di </a:t>
            </a:r>
            <a:r>
              <a:rPr lang="it-IT" sz="3400" b="1" i="1" dirty="0" smtClean="0">
                <a:solidFill>
                  <a:schemeClr val="tx1"/>
                </a:solidFill>
                <a:latin typeface="Garamond" panose="02020404030301010803" pitchFamily="18" charset="0"/>
              </a:rPr>
              <a:t>collaborazione/</a:t>
            </a:r>
            <a:r>
              <a:rPr lang="fr-FR" sz="3400" b="1" dirty="0">
                <a:solidFill>
                  <a:schemeClr val="tx1"/>
                </a:solidFill>
                <a:latin typeface="Garamond" panose="02020404030301010803" pitchFamily="18" charset="0"/>
              </a:rPr>
              <a:t> Identification des entreprises et définition des projets de collaboration</a:t>
            </a:r>
            <a:endParaRPr lang="it-IT" sz="3400" b="1" dirty="0">
              <a:solidFill>
                <a:schemeClr val="tx1"/>
              </a:solidFill>
              <a:latin typeface="Garamond" panose="02020404030301010803" pitchFamily="18" charset="0"/>
            </a:endParaRPr>
          </a:p>
          <a:p>
            <a:pPr algn="just"/>
            <a:r>
              <a:rPr lang="it-IT" sz="3400" b="1" dirty="0" smtClean="0">
                <a:solidFill>
                  <a:schemeClr val="tx1"/>
                </a:solidFill>
                <a:latin typeface="Garamond" panose="02020404030301010803" pitchFamily="18" charset="0"/>
              </a:rPr>
              <a:t> </a:t>
            </a:r>
            <a:r>
              <a:rPr lang="it-IT" sz="3400" b="1" dirty="0">
                <a:solidFill>
                  <a:schemeClr val="tx1"/>
                </a:solidFill>
                <a:latin typeface="Garamond" panose="02020404030301010803" pitchFamily="18" charset="0"/>
              </a:rPr>
              <a:t>T2 – </a:t>
            </a:r>
            <a:r>
              <a:rPr lang="it-IT" sz="3400" b="1" i="1" dirty="0">
                <a:solidFill>
                  <a:schemeClr val="tx1"/>
                </a:solidFill>
                <a:latin typeface="Garamond" panose="02020404030301010803" pitchFamily="18" charset="0"/>
              </a:rPr>
              <a:t>Erogazione </a:t>
            </a:r>
            <a:r>
              <a:rPr lang="it-IT" sz="3400" b="1" i="1" dirty="0" smtClean="0">
                <a:solidFill>
                  <a:schemeClr val="tx1"/>
                </a:solidFill>
                <a:latin typeface="Garamond" panose="02020404030301010803" pitchFamily="18" charset="0"/>
              </a:rPr>
              <a:t>servizi</a:t>
            </a:r>
            <a:r>
              <a:rPr lang="it-IT" sz="3400" b="1" dirty="0" smtClean="0">
                <a:solidFill>
                  <a:schemeClr val="tx1"/>
                </a:solidFill>
                <a:latin typeface="Garamond" panose="02020404030301010803" pitchFamily="18" charset="0"/>
              </a:rPr>
              <a:t>/</a:t>
            </a:r>
            <a:r>
              <a:rPr lang="fr-FR" sz="3400" b="1" dirty="0">
                <a:solidFill>
                  <a:schemeClr val="tx1"/>
                </a:solidFill>
                <a:latin typeface="Garamond" panose="02020404030301010803" pitchFamily="18" charset="0"/>
              </a:rPr>
              <a:t> Prestation de services</a:t>
            </a:r>
            <a:endParaRPr lang="it-IT" sz="3400" b="1" i="1" dirty="0" smtClean="0">
              <a:solidFill>
                <a:schemeClr val="tx1"/>
              </a:solidFill>
              <a:latin typeface="Garamond" panose="02020404030301010803" pitchFamily="18" charset="0"/>
            </a:endParaRPr>
          </a:p>
          <a:p>
            <a:endParaRPr lang="it-IT" sz="2800" b="1" i="1" dirty="0" smtClean="0">
              <a:latin typeface="Garamond" panose="02020404030301010803" pitchFamily="18" charset="0"/>
            </a:endParaRPr>
          </a:p>
          <a:p>
            <a:endParaRPr lang="it-IT" sz="4000" b="1" i="1" dirty="0" smtClean="0">
              <a:latin typeface="Garamond" panose="02020404030301010803" pitchFamily="18" charset="0"/>
            </a:endParaRPr>
          </a:p>
          <a:p>
            <a:endParaRPr lang="it-IT" sz="2000" b="1" dirty="0" smtClean="0">
              <a:latin typeface="Garamond" panose="02020404030301010803" pitchFamily="18" charset="0"/>
            </a:endParaRPr>
          </a:p>
        </p:txBody>
      </p:sp>
      <p:pic>
        <p:nvPicPr>
          <p:cNvPr id="19" name="Immagine 18"/>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840807">
            <a:off x="793211" y="460618"/>
            <a:ext cx="1775950" cy="856836"/>
          </a:xfrm>
          <a:prstGeom prst="rect">
            <a:avLst/>
          </a:prstGeom>
          <a:noFill/>
          <a:ln>
            <a:noFill/>
          </a:ln>
        </p:spPr>
      </p:pic>
    </p:spTree>
    <p:extLst>
      <p:ext uri="{BB962C8B-B14F-4D97-AF65-F5344CB8AC3E}">
        <p14:creationId xmlns:p14="http://schemas.microsoft.com/office/powerpoint/2010/main" val="11247544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6516216" y="6309812"/>
            <a:ext cx="2592243" cy="511481"/>
          </a:xfrm>
        </p:spPr>
        <p:txBody>
          <a:bodyPr>
            <a:normAutofit/>
          </a:bodyPr>
          <a:lstStyle/>
          <a:p>
            <a:pPr algn="l"/>
            <a:r>
              <a:rPr lang="it-IT" sz="900" b="1" dirty="0">
                <a:solidFill>
                  <a:schemeClr val="tx2">
                    <a:lumMod val="75000"/>
                  </a:schemeClr>
                </a:solidFill>
                <a:latin typeface="OpenSans-Bold"/>
              </a:rPr>
              <a:t>La cooperazione al cuore del Mediterraneo</a:t>
            </a:r>
          </a:p>
          <a:p>
            <a:pPr algn="l"/>
            <a:r>
              <a:rPr lang="fr-FR" sz="900" b="1" dirty="0">
                <a:solidFill>
                  <a:schemeClr val="tx2">
                    <a:lumMod val="75000"/>
                  </a:schemeClr>
                </a:solidFill>
                <a:latin typeface="OpenSans-Bold"/>
              </a:rPr>
              <a:t>La coopération au </a:t>
            </a:r>
            <a:r>
              <a:rPr lang="fr-FR" sz="900" b="1" dirty="0" err="1">
                <a:solidFill>
                  <a:schemeClr val="tx2">
                    <a:lumMod val="75000"/>
                  </a:schemeClr>
                </a:solidFill>
                <a:latin typeface="OpenSans-Bold"/>
              </a:rPr>
              <a:t>coeur</a:t>
            </a:r>
            <a:r>
              <a:rPr lang="fr-FR" sz="900" b="1" dirty="0">
                <a:solidFill>
                  <a:schemeClr val="tx2">
                    <a:lumMod val="75000"/>
                  </a:schemeClr>
                </a:solidFill>
                <a:latin typeface="OpenSans-Bold"/>
              </a:rPr>
              <a:t> de la Méditerranée</a:t>
            </a:r>
            <a:endParaRPr lang="it-IT" sz="900" dirty="0">
              <a:solidFill>
                <a:schemeClr val="tx2">
                  <a:lumMod val="75000"/>
                </a:schemeClr>
              </a:solidFill>
              <a:latin typeface="Garamond" panose="02020404030301010803" pitchFamily="18" charset="0"/>
            </a:endParaRPr>
          </a:p>
        </p:txBody>
      </p:sp>
      <p:pic>
        <p:nvPicPr>
          <p:cNvPr id="4" name="Immagine 3"/>
          <p:cNvPicPr>
            <a:picLocks noChangeAspect="1"/>
          </p:cNvPicPr>
          <p:nvPr/>
        </p:nvPicPr>
        <p:blipFill>
          <a:blip r:embed="rId2"/>
          <a:stretch>
            <a:fillRect/>
          </a:stretch>
        </p:blipFill>
        <p:spPr>
          <a:xfrm>
            <a:off x="368515" y="5846480"/>
            <a:ext cx="4320481" cy="554440"/>
          </a:xfrm>
          <a:prstGeom prst="rect">
            <a:avLst/>
          </a:prstGeom>
        </p:spPr>
      </p:pic>
      <p:sp>
        <p:nvSpPr>
          <p:cNvPr id="10242" name="AutoShape 2" descr="I partner - SIGNA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10244" name="AutoShape 4" descr="I partner - SIGNA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10246" name="AutoShape 6" descr="I partner - SIGNA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10" name="Picture 7" descr="U:\Progetti EU\IN.AGRO\cci var.png"/>
          <p:cNvPicPr>
            <a:picLocks noChangeAspect="1" noChangeArrowheads="1"/>
          </p:cNvPicPr>
          <p:nvPr/>
        </p:nvPicPr>
        <p:blipFill>
          <a:blip r:embed="rId3"/>
          <a:srcRect/>
          <a:stretch>
            <a:fillRect/>
          </a:stretch>
        </p:blipFill>
        <p:spPr bwMode="auto">
          <a:xfrm>
            <a:off x="4433537" y="5984379"/>
            <a:ext cx="896099" cy="252932"/>
          </a:xfrm>
          <a:prstGeom prst="rect">
            <a:avLst/>
          </a:prstGeom>
          <a:noFill/>
        </p:spPr>
      </p:pic>
      <p:pic>
        <p:nvPicPr>
          <p:cNvPr id="10248" name="Picture 8" descr="U:\Progetti EU\IN.AGRO\logo cciaa di pisa.jpg"/>
          <p:cNvPicPr>
            <a:picLocks noChangeAspect="1" noChangeArrowheads="1"/>
          </p:cNvPicPr>
          <p:nvPr/>
        </p:nvPicPr>
        <p:blipFill>
          <a:blip r:embed="rId4"/>
          <a:srcRect/>
          <a:stretch>
            <a:fillRect/>
          </a:stretch>
        </p:blipFill>
        <p:spPr bwMode="auto">
          <a:xfrm>
            <a:off x="5436096" y="5911877"/>
            <a:ext cx="1318533" cy="397935"/>
          </a:xfrm>
          <a:prstGeom prst="rect">
            <a:avLst/>
          </a:prstGeom>
          <a:noFill/>
        </p:spPr>
      </p:pic>
      <p:pic>
        <p:nvPicPr>
          <p:cNvPr id="11" name="Immagine 10"/>
          <p:cNvPicPr/>
          <p:nvPr/>
        </p:nvPicPr>
        <p:blipFill>
          <a:blip r:embed="rId5">
            <a:extLst>
              <a:ext uri="{28A0092B-C50C-407E-A947-70E740481C1C}">
                <a14:useLocalDpi xmlns:a14="http://schemas.microsoft.com/office/drawing/2010/main" val="0"/>
              </a:ext>
            </a:extLst>
          </a:blip>
          <a:srcRect/>
          <a:stretch>
            <a:fillRect/>
          </a:stretch>
        </p:blipFill>
        <p:spPr bwMode="auto">
          <a:xfrm>
            <a:off x="3133767" y="39963"/>
            <a:ext cx="2867025" cy="1210310"/>
          </a:xfrm>
          <a:prstGeom prst="rect">
            <a:avLst/>
          </a:prstGeom>
          <a:noFill/>
          <a:ln>
            <a:noFill/>
          </a:ln>
        </p:spPr>
      </p:pic>
      <p:sp>
        <p:nvSpPr>
          <p:cNvPr id="12" name="Sottotitolo 2"/>
          <p:cNvSpPr txBox="1">
            <a:spLocks/>
          </p:cNvSpPr>
          <p:nvPr/>
        </p:nvSpPr>
        <p:spPr>
          <a:xfrm>
            <a:off x="1681187" y="3949213"/>
            <a:ext cx="6400800" cy="100033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endParaRPr lang="it-IT" sz="2000" dirty="0">
              <a:solidFill>
                <a:schemeClr val="tx1"/>
              </a:solidFill>
              <a:latin typeface="Garamond" panose="02020404030301010803" pitchFamily="18" charset="0"/>
            </a:endParaRPr>
          </a:p>
        </p:txBody>
      </p:sp>
      <p:sp>
        <p:nvSpPr>
          <p:cNvPr id="14" name="Titolo 12"/>
          <p:cNvSpPr txBox="1">
            <a:spLocks/>
          </p:cNvSpPr>
          <p:nvPr/>
        </p:nvSpPr>
        <p:spPr>
          <a:xfrm>
            <a:off x="155575" y="1071546"/>
            <a:ext cx="8232849" cy="7858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b="1" dirty="0" smtClean="0">
                <a:ln w="12700">
                  <a:solidFill>
                    <a:schemeClr val="tx2">
                      <a:satMod val="155000"/>
                    </a:schemeClr>
                  </a:solidFill>
                  <a:prstDash val="solid"/>
                </a:ln>
                <a:solidFill>
                  <a:schemeClr val="accent5"/>
                </a:solidFill>
                <a:effectLst>
                  <a:outerShdw blurRad="41275" dist="20320" dir="1800000" algn="tl" rotWithShape="0">
                    <a:srgbClr val="000000">
                      <a:alpha val="40000"/>
                    </a:srgbClr>
                  </a:outerShdw>
                </a:effectLst>
              </a:rPr>
              <a:t>COMPONENTE/</a:t>
            </a:r>
            <a:r>
              <a:rPr lang="it-IT" b="1" dirty="0">
                <a:ln w="12700">
                  <a:solidFill>
                    <a:schemeClr val="tx2">
                      <a:satMod val="155000"/>
                    </a:schemeClr>
                  </a:solidFill>
                  <a:prstDash val="solid"/>
                </a:ln>
                <a:solidFill>
                  <a:schemeClr val="accent5"/>
                </a:solidFill>
                <a:effectLst>
                  <a:outerShdw blurRad="41275" dist="20320" dir="1800000" algn="tl" rotWithShape="0">
                    <a:srgbClr val="000000">
                      <a:alpha val="40000"/>
                    </a:srgbClr>
                  </a:outerShdw>
                </a:effectLst>
              </a:rPr>
              <a:t>COMPOSANT  </a:t>
            </a:r>
            <a:r>
              <a:rPr lang="it-IT" b="1" dirty="0" smtClean="0">
                <a:ln w="12700">
                  <a:solidFill>
                    <a:schemeClr val="tx2">
                      <a:satMod val="155000"/>
                    </a:schemeClr>
                  </a:solidFill>
                  <a:prstDash val="solid"/>
                </a:ln>
                <a:solidFill>
                  <a:schemeClr val="accent5"/>
                </a:solidFill>
                <a:effectLst>
                  <a:outerShdw blurRad="41275" dist="20320" dir="1800000" algn="tl" rotWithShape="0">
                    <a:srgbClr val="000000">
                      <a:alpha val="40000"/>
                    </a:srgbClr>
                  </a:outerShdw>
                </a:effectLst>
              </a:rPr>
              <a:t>T2</a:t>
            </a:r>
          </a:p>
        </p:txBody>
      </p:sp>
      <p:sp>
        <p:nvSpPr>
          <p:cNvPr id="15" name="Segnaposto contenuto 13"/>
          <p:cNvSpPr txBox="1">
            <a:spLocks/>
          </p:cNvSpPr>
          <p:nvPr/>
        </p:nvSpPr>
        <p:spPr>
          <a:xfrm>
            <a:off x="367088" y="1720987"/>
            <a:ext cx="8072494" cy="1856802"/>
          </a:xfrm>
          <a:prstGeom prst="rect">
            <a:avLst/>
          </a:prstGeom>
        </p:spPr>
        <p:txBody>
          <a:bodyPr vert="horz" lIns="91440" tIns="45720" rIns="91440" bIns="45720" rtlCol="0">
            <a:normAutofit fontScale="55000" lnSpcReduction="2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it-IT" sz="3300" b="1" i="1" dirty="0" smtClean="0">
                <a:solidFill>
                  <a:schemeClr val="tx1"/>
                </a:solidFill>
                <a:latin typeface="Garamond" panose="02020404030301010803" pitchFamily="18" charset="0"/>
              </a:rPr>
              <a:t>Erogazione  dei servizi</a:t>
            </a:r>
            <a:r>
              <a:rPr lang="it-IT" sz="3300" dirty="0" smtClean="0">
                <a:solidFill>
                  <a:schemeClr val="tx1"/>
                </a:solidFill>
              </a:rPr>
              <a:t> </a:t>
            </a:r>
          </a:p>
          <a:p>
            <a:pPr algn="just"/>
            <a:r>
              <a:rPr lang="it-IT" sz="3800" dirty="0" smtClean="0">
                <a:solidFill>
                  <a:schemeClr val="tx1"/>
                </a:solidFill>
                <a:latin typeface="Garamond" panose="02020404030301010803" pitchFamily="18" charset="0"/>
              </a:rPr>
              <a:t>Per  attivare processi di facilitazione dell’innovazione a favore delle piccole e medie imprese, attraverso living </a:t>
            </a:r>
            <a:r>
              <a:rPr lang="it-IT" sz="3800" dirty="0" err="1" smtClean="0">
                <a:solidFill>
                  <a:schemeClr val="tx1"/>
                </a:solidFill>
                <a:latin typeface="Garamond" panose="02020404030301010803" pitchFamily="18" charset="0"/>
              </a:rPr>
              <a:t>labs</a:t>
            </a:r>
            <a:r>
              <a:rPr lang="it-IT" sz="3800" dirty="0" smtClean="0">
                <a:solidFill>
                  <a:schemeClr val="tx1"/>
                </a:solidFill>
                <a:latin typeface="Garamond" panose="02020404030301010803" pitchFamily="18" charset="0"/>
              </a:rPr>
              <a:t> tematici/educational tour;</a:t>
            </a:r>
          </a:p>
          <a:p>
            <a:pPr algn="just"/>
            <a:r>
              <a:rPr lang="it-IT" sz="3800" dirty="0" smtClean="0">
                <a:solidFill>
                  <a:schemeClr val="tx1"/>
                </a:solidFill>
                <a:latin typeface="Garamond" panose="02020404030301010803" pitchFamily="18" charset="0"/>
              </a:rPr>
              <a:t>si incentreranno sulla creazione di filiera, per individuare il posizionamento delle aziende beneficiarie nel mercato dei territori partner;</a:t>
            </a:r>
          </a:p>
          <a:p>
            <a:pPr algn="just"/>
            <a:r>
              <a:rPr lang="it-IT" sz="3800" dirty="0" smtClean="0">
                <a:solidFill>
                  <a:schemeClr val="tx1"/>
                </a:solidFill>
                <a:latin typeface="Garamond" panose="02020404030301010803" pitchFamily="18" charset="0"/>
              </a:rPr>
              <a:t>creeranno una rete che faciliti scambio di </a:t>
            </a:r>
            <a:r>
              <a:rPr lang="it-IT" sz="3800" dirty="0" err="1" smtClean="0">
                <a:solidFill>
                  <a:schemeClr val="tx1"/>
                </a:solidFill>
                <a:latin typeface="Garamond" panose="02020404030301010803" pitchFamily="18" charset="0"/>
              </a:rPr>
              <a:t>know</a:t>
            </a:r>
            <a:r>
              <a:rPr lang="it-IT" sz="3800" dirty="0" smtClean="0">
                <a:solidFill>
                  <a:schemeClr val="tx1"/>
                </a:solidFill>
                <a:latin typeface="Garamond" panose="02020404030301010803" pitchFamily="18" charset="0"/>
              </a:rPr>
              <a:t> </a:t>
            </a:r>
            <a:r>
              <a:rPr lang="it-IT" sz="3800" dirty="0" err="1" smtClean="0">
                <a:solidFill>
                  <a:schemeClr val="tx1"/>
                </a:solidFill>
                <a:latin typeface="Garamond" panose="02020404030301010803" pitchFamily="18" charset="0"/>
              </a:rPr>
              <a:t>how</a:t>
            </a:r>
            <a:r>
              <a:rPr lang="it-IT" sz="3800" dirty="0" smtClean="0">
                <a:solidFill>
                  <a:schemeClr val="tx1"/>
                </a:solidFill>
                <a:latin typeface="Garamond" panose="02020404030301010803" pitchFamily="18" charset="0"/>
              </a:rPr>
              <a:t>.</a:t>
            </a:r>
          </a:p>
          <a:p>
            <a:endParaRPr lang="it-IT" sz="4000" b="1" i="1" dirty="0" smtClean="0">
              <a:latin typeface="Garamond" panose="02020404030301010803" pitchFamily="18" charset="0"/>
            </a:endParaRPr>
          </a:p>
          <a:p>
            <a:endParaRPr lang="it-IT" sz="4000" b="1" i="1" dirty="0" smtClean="0">
              <a:latin typeface="Garamond" panose="02020404030301010803" pitchFamily="18" charset="0"/>
            </a:endParaRPr>
          </a:p>
        </p:txBody>
      </p:sp>
      <p:sp>
        <p:nvSpPr>
          <p:cNvPr id="16" name="Segnaposto contenuto 13"/>
          <p:cNvSpPr txBox="1">
            <a:spLocks/>
          </p:cNvSpPr>
          <p:nvPr/>
        </p:nvSpPr>
        <p:spPr>
          <a:xfrm>
            <a:off x="1475656" y="3611713"/>
            <a:ext cx="7398129" cy="320958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fr-FR" sz="1800" b="1" i="1" dirty="0" smtClean="0">
                <a:solidFill>
                  <a:schemeClr val="tx1"/>
                </a:solidFill>
                <a:latin typeface="Garamond" panose="02020404030301010803" pitchFamily="18" charset="0"/>
              </a:rPr>
              <a:t>Prestation de services </a:t>
            </a:r>
          </a:p>
          <a:p>
            <a:pPr algn="just"/>
            <a:r>
              <a:rPr lang="fr-FR" sz="1800" dirty="0" smtClean="0">
                <a:solidFill>
                  <a:schemeClr val="tx1"/>
                </a:solidFill>
                <a:latin typeface="Garamond" panose="02020404030301010803" pitchFamily="18" charset="0"/>
              </a:rPr>
              <a:t>Pour activer les processus de facilitation de l'innovation pour les petites et moyennes entreprises, par </a:t>
            </a:r>
            <a:r>
              <a:rPr lang="it-IT" sz="1800" dirty="0" smtClean="0">
                <a:solidFill>
                  <a:schemeClr val="tx1"/>
                </a:solidFill>
                <a:latin typeface="Garamond" panose="02020404030301010803" pitchFamily="18" charset="0"/>
              </a:rPr>
              <a:t>living </a:t>
            </a:r>
            <a:r>
              <a:rPr lang="it-IT" sz="1800" dirty="0" err="1" smtClean="0">
                <a:solidFill>
                  <a:schemeClr val="tx1"/>
                </a:solidFill>
                <a:latin typeface="Garamond" panose="02020404030301010803" pitchFamily="18" charset="0"/>
              </a:rPr>
              <a:t>labs</a:t>
            </a:r>
            <a:r>
              <a:rPr lang="it-IT" sz="1800" dirty="0" smtClean="0">
                <a:solidFill>
                  <a:schemeClr val="tx1"/>
                </a:solidFill>
                <a:latin typeface="Garamond" panose="02020404030301010803" pitchFamily="18" charset="0"/>
              </a:rPr>
              <a:t> </a:t>
            </a:r>
            <a:r>
              <a:rPr lang="fr-FR" sz="1800" dirty="0" smtClean="0">
                <a:solidFill>
                  <a:schemeClr val="tx1"/>
                </a:solidFill>
                <a:latin typeface="Garamond" panose="02020404030301010803" pitchFamily="18" charset="0"/>
              </a:rPr>
              <a:t> thématiques / </a:t>
            </a:r>
            <a:r>
              <a:rPr lang="fr-FR" sz="1800" dirty="0" err="1" smtClean="0">
                <a:solidFill>
                  <a:schemeClr val="tx1"/>
                </a:solidFill>
                <a:latin typeface="Garamond" panose="02020404030301010803" pitchFamily="18" charset="0"/>
              </a:rPr>
              <a:t>educational</a:t>
            </a:r>
            <a:r>
              <a:rPr lang="fr-FR" sz="1800" dirty="0" smtClean="0">
                <a:solidFill>
                  <a:schemeClr val="tx1"/>
                </a:solidFill>
                <a:latin typeface="Garamond" panose="02020404030301010803" pitchFamily="18" charset="0"/>
              </a:rPr>
              <a:t> tour;</a:t>
            </a:r>
          </a:p>
          <a:p>
            <a:pPr algn="just"/>
            <a:r>
              <a:rPr lang="fr-FR" sz="1800" dirty="0" smtClean="0">
                <a:solidFill>
                  <a:schemeClr val="tx1"/>
                </a:solidFill>
                <a:latin typeface="Garamond" panose="02020404030301010803" pitchFamily="18" charset="0"/>
              </a:rPr>
              <a:t>ils se concentreront sur la création d'une filière, pour identifier le positionnement des entreprises bénéficiaires sur le marché des territoires partenaires; </a:t>
            </a:r>
          </a:p>
          <a:p>
            <a:pPr algn="just"/>
            <a:r>
              <a:rPr lang="fr-FR" sz="1800" dirty="0" smtClean="0">
                <a:solidFill>
                  <a:schemeClr val="tx1"/>
                </a:solidFill>
                <a:latin typeface="Garamond" panose="02020404030301010803" pitchFamily="18" charset="0"/>
              </a:rPr>
              <a:t>ils vont créer un réseau qui facilite l'échange de savoir-faire</a:t>
            </a:r>
            <a:endParaRPr lang="it-IT" sz="1800" dirty="0" smtClean="0">
              <a:solidFill>
                <a:schemeClr val="tx1"/>
              </a:solidFill>
              <a:latin typeface="Garamond" panose="02020404030301010803" pitchFamily="18" charset="0"/>
            </a:endParaRPr>
          </a:p>
        </p:txBody>
      </p:sp>
      <p:pic>
        <p:nvPicPr>
          <p:cNvPr id="20" name="Picture 3" descr="C:\Users\Paola\Desktop\images.jpg"/>
          <p:cNvPicPr>
            <a:picLocks noChangeAspect="1" noChangeArrowheads="1"/>
          </p:cNvPicPr>
          <p:nvPr/>
        </p:nvPicPr>
        <p:blipFill>
          <a:blip r:embed="rId6"/>
          <a:srcRect/>
          <a:stretch>
            <a:fillRect/>
          </a:stretch>
        </p:blipFill>
        <p:spPr bwMode="auto">
          <a:xfrm rot="1150394">
            <a:off x="335185" y="3711465"/>
            <a:ext cx="979473" cy="979473"/>
          </a:xfrm>
          <a:prstGeom prst="rect">
            <a:avLst/>
          </a:prstGeom>
          <a:noFill/>
        </p:spPr>
      </p:pic>
    </p:spTree>
    <p:extLst>
      <p:ext uri="{BB962C8B-B14F-4D97-AF65-F5344CB8AC3E}">
        <p14:creationId xmlns:p14="http://schemas.microsoft.com/office/powerpoint/2010/main" val="139707515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2512</TotalTime>
  <Words>383</Words>
  <Application>Microsoft Office PowerPoint</Application>
  <PresentationFormat>Presentazione su schermo (4:3)</PresentationFormat>
  <Paragraphs>35</Paragraphs>
  <Slides>5</Slides>
  <Notes>0</Notes>
  <HiddenSlides>0</HiddenSlides>
  <MMClips>0</MMClips>
  <ScaleCrop>false</ScaleCrop>
  <HeadingPairs>
    <vt:vector size="4" baseType="variant">
      <vt:variant>
        <vt:lpstr>Tema</vt:lpstr>
      </vt:variant>
      <vt:variant>
        <vt:i4>1</vt:i4>
      </vt:variant>
      <vt:variant>
        <vt:lpstr>Titoli diapositive</vt:lpstr>
      </vt:variant>
      <vt:variant>
        <vt:i4>5</vt:i4>
      </vt:variant>
    </vt:vector>
  </HeadingPairs>
  <TitlesOfParts>
    <vt:vector size="6" baseType="lpstr">
      <vt:lpstr>Tema di Office</vt:lpstr>
      <vt:lpstr>Progetto Semplice In.Agro Innovazione per l’Agroalimentare</vt:lpstr>
      <vt:lpstr>Capofila / Chef de file Camera di Commercio I.A.A. Riviere di Liguria Imperia  La Spezia Savona Partner  2 Confcommercio Nord Sardegna Partner 3 Signum Società Cooperativa Consortile  Partner 4 Camera di Commercio I.A.A  di Pisa Partner 5 CCIAA du Var Partner 6 Chambre de Commerce et d’Industrie de la Haute-Corse </vt:lpstr>
      <vt:lpstr>Rafforzare il tessuto imprenditoriale delle imprese «micro, piccole e medie» del settore economico dell’agroalimentare(produzione, commercializzazione ed utilizzo delle produzioni agroalimentari di qualità) declinato non solo sulle sue caratteristiche fondanti ma anche sugli elementi che lo legano al turismo, attraverso servizi transfrontalieri di accompagnamento finalizzati al trasferimento tecnologico e al posizionamento sui mercati locali ed esteri. </vt:lpstr>
      <vt:lpstr>Presentazione standard di PowerPoint</vt:lpstr>
      <vt:lpstr>Presentazione standard di PowerPoint</vt:lpstr>
    </vt:vector>
  </TitlesOfParts>
  <Company>Regione Liguria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Rolandi Marco</dc:creator>
  <cp:lastModifiedBy>Ebano Daniela</cp:lastModifiedBy>
  <cp:revision>294</cp:revision>
  <cp:lastPrinted>2019-02-21T07:44:16Z</cp:lastPrinted>
  <dcterms:created xsi:type="dcterms:W3CDTF">2017-01-05T11:05:11Z</dcterms:created>
  <dcterms:modified xsi:type="dcterms:W3CDTF">2021-12-13T11:06:47Z</dcterms:modified>
</cp:coreProperties>
</file>