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360" r:id="rId3"/>
    <p:sldId id="357" r:id="rId4"/>
    <p:sldId id="358" r:id="rId5"/>
    <p:sldId id="359" r:id="rId6"/>
    <p:sldId id="346" r:id="rId7"/>
    <p:sldId id="354" r:id="rId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86514" autoAdjust="0"/>
  </p:normalViewPr>
  <p:slideViewPr>
    <p:cSldViewPr>
      <p:cViewPr>
        <p:scale>
          <a:sx n="65" d="100"/>
          <a:sy n="65" d="100"/>
        </p:scale>
        <p:origin x="-66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75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676E-0273-409B-B68A-F4825EF00A2C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216"/>
            <a:ext cx="5438140" cy="39081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75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C53E-FD7D-419A-9A0B-88F0016E79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87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19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37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8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6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0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26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2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28191"/>
          </a:xfrm>
        </p:spPr>
        <p:txBody>
          <a:bodyPr>
            <a:normAutofit/>
          </a:bodyPr>
          <a:lstStyle/>
          <a:p>
            <a:r>
              <a:rPr lang="it-IT" sz="3200" dirty="0" smtClean="0">
                <a:latin typeface="Garamond" panose="02020404030301010803" pitchFamily="18" charset="0"/>
              </a:rPr>
              <a:t>Progetto Semplice</a:t>
            </a:r>
            <a:r>
              <a:rPr lang="it-IT" sz="3200" dirty="0">
                <a:latin typeface="Garamond" panose="02020404030301010803" pitchFamily="18" charset="0"/>
              </a:rPr>
              <a:t/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 err="1" smtClean="0">
                <a:latin typeface="Garamond" panose="02020404030301010803" pitchFamily="18" charset="0"/>
              </a:rPr>
              <a:t>In.Agro</a:t>
            </a:r>
            <a:r>
              <a:rPr lang="it-IT" sz="3200" dirty="0" smtClean="0">
                <a:latin typeface="Garamond" panose="02020404030301010803" pitchFamily="18" charset="0"/>
              </a:rPr>
              <a:t/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b="1" dirty="0" smtClean="0">
                <a:latin typeface="Garamond" panose="02020404030301010803" pitchFamily="18" charset="0"/>
              </a:rPr>
              <a:t>Innovazione per l’Agroalimentare</a:t>
            </a:r>
            <a:endParaRPr lang="it-IT" sz="32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16 Dicembre 2021</a:t>
            </a:r>
          </a:p>
          <a:p>
            <a:r>
              <a:rPr lang="it-IT" sz="26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-</a:t>
            </a:r>
            <a:r>
              <a:rPr lang="it-IT" sz="20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modalità telematica- </a:t>
            </a:r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68515" y="1250273"/>
            <a:ext cx="7772400" cy="1728191"/>
          </a:xfrm>
        </p:spPr>
        <p:txBody>
          <a:bodyPr>
            <a:normAutofit/>
          </a:bodyPr>
          <a:lstStyle/>
          <a:p>
            <a:pPr algn="l"/>
            <a:r>
              <a:rPr lang="it-IT" sz="3200" dirty="0" smtClean="0">
                <a:latin typeface="Garamond" panose="02020404030301010803" pitchFamily="18" charset="0"/>
              </a:rPr>
              <a:t>Il ruolo del facilitatore (SIGNUM) all’interno del progetto </a:t>
            </a:r>
            <a:r>
              <a:rPr lang="it-IT" sz="3200" dirty="0" err="1" smtClean="0">
                <a:latin typeface="Garamond" panose="02020404030301010803" pitchFamily="18" charset="0"/>
              </a:rPr>
              <a:t>InAgro</a:t>
            </a:r>
            <a:endParaRPr lang="it-IT" sz="32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13" name="Immagine 3" descr="http://www.clipartgratis.it/foto/scuola/scuola_disney/scuola_disney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00326"/>
            <a:ext cx="3352891" cy="313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2049931" y="388938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3314489" y="1612587"/>
            <a:ext cx="5372606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PIANI DI SVILUPPO TRANSFRONTALIERI</a:t>
            </a:r>
          </a:p>
        </p:txBody>
      </p:sp>
      <p:pic>
        <p:nvPicPr>
          <p:cNvPr id="17" name="Immagine 16" descr="Bambino pensieroso immagini vettoriali stock, Bambino pensieroso  illustrazioni royalty-free | Depositphotos®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39" y="1023100"/>
            <a:ext cx="3012784" cy="25811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/>
          <p:cNvSpPr txBox="1"/>
          <p:nvPr/>
        </p:nvSpPr>
        <p:spPr>
          <a:xfrm>
            <a:off x="368515" y="3733764"/>
            <a:ext cx="5506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Garamond" panose="02020404030301010803" pitchFamily="18" charset="0"/>
              </a:rPr>
              <a:t>definizione del progetto congiunto transfrontaliero che, con il supporto del facilitatore, porterà ai </a:t>
            </a:r>
            <a:r>
              <a:rPr lang="it-IT" dirty="0" smtClean="0">
                <a:latin typeface="Garamond" panose="02020404030301010803" pitchFamily="18" charset="0"/>
              </a:rPr>
              <a:t> raggruppamenti </a:t>
            </a:r>
            <a:r>
              <a:rPr lang="it-IT" dirty="0">
                <a:latin typeface="Garamond" panose="02020404030301010803" pitchFamily="18" charset="0"/>
              </a:rPr>
              <a:t>di imprese </a:t>
            </a:r>
            <a:r>
              <a:rPr lang="it-IT" dirty="0" smtClean="0">
                <a:latin typeface="Garamond" panose="02020404030301010803" pitchFamily="18" charset="0"/>
              </a:rPr>
              <a:t>a alla </a:t>
            </a:r>
            <a:r>
              <a:rPr lang="it-IT" dirty="0">
                <a:latin typeface="Garamond" panose="02020404030301010803" pitchFamily="18" charset="0"/>
              </a:rPr>
              <a:t>definizione di elementi concreti per passare alla </a:t>
            </a:r>
            <a:r>
              <a:rPr lang="it-IT" dirty="0" smtClean="0">
                <a:latin typeface="Garamond" panose="02020404030301010803" pitchFamily="18" charset="0"/>
              </a:rPr>
              <a:t>successiva </a:t>
            </a:r>
            <a:r>
              <a:rPr lang="it-IT" dirty="0">
                <a:latin typeface="Garamond" panose="02020404030301010803" pitchFamily="18" charset="0"/>
              </a:rPr>
              <a:t>fase di definizione e personalizzazione dei servizi.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Segnaposto contenuto 13"/>
          <p:cNvSpPr txBox="1">
            <a:spLocks/>
          </p:cNvSpPr>
          <p:nvPr/>
        </p:nvSpPr>
        <p:spPr>
          <a:xfrm>
            <a:off x="671482" y="1340768"/>
            <a:ext cx="8186798" cy="4374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La pandemia ha in parte modificato i piani di lavoro del progetto </a:t>
            </a:r>
            <a:r>
              <a:rPr lang="it-IT" sz="2800" b="1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InAgro</a:t>
            </a:r>
            <a:r>
              <a:rPr lang="it-IT" sz="2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</a:p>
          <a:p>
            <a:endParaRPr lang="it-IT" sz="28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it-IT" sz="2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Particolare i </a:t>
            </a:r>
            <a:r>
              <a:rPr lang="it-IT" sz="2800" b="1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partners</a:t>
            </a:r>
            <a:r>
              <a:rPr lang="it-IT" sz="28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 hanno ascoltato i bisogni delle imprese per supportarle nei percorsi di ripartenza e rafforzamento «post pandemia» e in un secondo momento si sono concentrati piani congiunti transfrontalieri </a:t>
            </a:r>
          </a:p>
          <a:p>
            <a:endParaRPr lang="it-IT" sz="4000" b="1" i="1" dirty="0" smtClean="0">
              <a:latin typeface="Garamond" panose="02020404030301010803" pitchFamily="18" charset="0"/>
            </a:endParaRPr>
          </a:p>
          <a:p>
            <a:endParaRPr lang="it-IT" sz="2000" b="1" dirty="0" smtClean="0">
              <a:latin typeface="Garamond" panose="02020404030301010803" pitchFamily="18" charset="0"/>
            </a:endParaRPr>
          </a:p>
        </p:txBody>
      </p:sp>
      <p:pic>
        <p:nvPicPr>
          <p:cNvPr id="14" name="Segnaposto contenuto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27212" y="2060848"/>
            <a:ext cx="930039" cy="69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5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5" name="Segnaposto contenuto 13"/>
          <p:cNvSpPr txBox="1">
            <a:spLocks/>
          </p:cNvSpPr>
          <p:nvPr/>
        </p:nvSpPr>
        <p:spPr>
          <a:xfrm>
            <a:off x="367088" y="1720986"/>
            <a:ext cx="8072494" cy="3364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1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Come abbiamo visto dalle presentazioni precedenti il progetto si trova in una fase di abbinamento imprese consulenti e di avvio dei servizi locali</a:t>
            </a:r>
          </a:p>
          <a:p>
            <a:r>
              <a:rPr lang="it-IT" sz="21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Dopo la pausa natalizia partirà, in parallelo all’erogazione dei servizi, la fase che riguarda lo sviluppo transfrontaliero</a:t>
            </a:r>
          </a:p>
          <a:p>
            <a:endParaRPr lang="it-IT" sz="21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it-IT" sz="21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it-IT" sz="4000" b="1" i="1" dirty="0" smtClean="0">
              <a:latin typeface="Garamond" panose="02020404030301010803" pitchFamily="18" charset="0"/>
            </a:endParaRPr>
          </a:p>
        </p:txBody>
      </p:sp>
      <p:pic>
        <p:nvPicPr>
          <p:cNvPr id="17" name="Picture 2" descr="Risultati immagini per immagini per attività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77880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07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71472" y="2071678"/>
            <a:ext cx="7672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>
                <a:latin typeface="Garamond" panose="02020404030301010803" pitchFamily="18" charset="0"/>
              </a:rPr>
              <a:t>Contatti con le aziende dei 5 territori</a:t>
            </a:r>
          </a:p>
          <a:p>
            <a:pPr algn="just"/>
            <a:endParaRPr lang="it-IT" dirty="0" smtClean="0">
              <a:latin typeface="Garamond" panose="02020404030301010803" pitchFamily="18" charset="0"/>
            </a:endParaRPr>
          </a:p>
          <a:p>
            <a:pPr algn="just"/>
            <a:r>
              <a:rPr lang="it-IT" dirty="0" smtClean="0">
                <a:latin typeface="Garamond" panose="02020404030301010803" pitchFamily="18" charset="0"/>
              </a:rPr>
              <a:t>Contatti con i consulenti dei 5 territori</a:t>
            </a:r>
          </a:p>
          <a:p>
            <a:pPr algn="just"/>
            <a:endParaRPr lang="it-IT" dirty="0" smtClean="0">
              <a:latin typeface="Garamond" panose="02020404030301010803" pitchFamily="18" charset="0"/>
            </a:endParaRPr>
          </a:p>
          <a:p>
            <a:pPr algn="just"/>
            <a:r>
              <a:rPr lang="it-IT" dirty="0" smtClean="0">
                <a:latin typeface="Garamond" panose="02020404030301010803" pitchFamily="18" charset="0"/>
              </a:rPr>
              <a:t>Raggruppamento delle imprese beneficiarie per aree di interesse</a:t>
            </a:r>
          </a:p>
          <a:p>
            <a:pPr algn="just"/>
            <a:endParaRPr lang="it-IT" dirty="0" smtClean="0">
              <a:latin typeface="Garamond" panose="02020404030301010803" pitchFamily="18" charset="0"/>
            </a:endParaRPr>
          </a:p>
          <a:p>
            <a:pPr algn="just"/>
            <a:r>
              <a:rPr lang="it-IT" dirty="0" smtClean="0">
                <a:latin typeface="Garamond" panose="02020404030301010803" pitchFamily="18" charset="0"/>
              </a:rPr>
              <a:t>Messa in contatto delle imprese per sviluppare possibili collegamenti</a:t>
            </a:r>
          </a:p>
          <a:p>
            <a:pPr algn="just"/>
            <a:endParaRPr lang="it-IT" dirty="0" smtClean="0">
              <a:latin typeface="Garamond" panose="02020404030301010803" pitchFamily="18" charset="0"/>
            </a:endParaRPr>
          </a:p>
        </p:txBody>
      </p:sp>
      <p:sp>
        <p:nvSpPr>
          <p:cNvPr id="7" name="Titolo 12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6943748" cy="785818"/>
          </a:xfrm>
        </p:spPr>
        <p:txBody>
          <a:bodyPr>
            <a:noAutofit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PROSSIMI STEP 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857892"/>
            <a:ext cx="5715072" cy="733406"/>
          </a:xfrm>
          <a:prstGeom prst="rect">
            <a:avLst/>
          </a:prstGeom>
        </p:spPr>
      </p:pic>
      <p:pic>
        <p:nvPicPr>
          <p:cNvPr id="9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072206"/>
            <a:ext cx="1012375" cy="285752"/>
          </a:xfrm>
          <a:prstGeom prst="rect">
            <a:avLst/>
          </a:prstGeom>
          <a:noFill/>
        </p:spPr>
      </p:pic>
      <p:pic>
        <p:nvPicPr>
          <p:cNvPr id="10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1" y="5983393"/>
            <a:ext cx="1714512" cy="517442"/>
          </a:xfrm>
          <a:prstGeom prst="rect">
            <a:avLst/>
          </a:prstGeom>
          <a:noFill/>
        </p:spPr>
      </p:pic>
      <p:pic>
        <p:nvPicPr>
          <p:cNvPr id="17410" name="Picture 2" descr="U:\Progetti EU\nuovo logo genn2020 Marittimo\NEW logo_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112176"/>
            <a:ext cx="2928958" cy="1030808"/>
          </a:xfrm>
          <a:prstGeom prst="rect">
            <a:avLst/>
          </a:prstGeom>
          <a:noFill/>
        </p:spPr>
      </p:pic>
      <p:pic>
        <p:nvPicPr>
          <p:cNvPr id="11" name="Picture 2" descr="Risultati immagini per immagini per risultat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56932"/>
            <a:ext cx="2373850" cy="173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2"/>
          <p:cNvSpPr>
            <a:spLocks noGrp="1"/>
          </p:cNvSpPr>
          <p:nvPr>
            <p:ph type="title"/>
          </p:nvPr>
        </p:nvSpPr>
        <p:spPr>
          <a:xfrm>
            <a:off x="1043608" y="1628800"/>
            <a:ext cx="6943748" cy="785818"/>
          </a:xfrm>
        </p:spPr>
        <p:txBody>
          <a:bodyPr>
            <a:noAutofit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PROPOSTA 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857892"/>
            <a:ext cx="5715072" cy="733406"/>
          </a:xfrm>
          <a:prstGeom prst="rect">
            <a:avLst/>
          </a:prstGeom>
        </p:spPr>
      </p:pic>
      <p:pic>
        <p:nvPicPr>
          <p:cNvPr id="9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072206"/>
            <a:ext cx="1012375" cy="285752"/>
          </a:xfrm>
          <a:prstGeom prst="rect">
            <a:avLst/>
          </a:prstGeom>
          <a:noFill/>
        </p:spPr>
      </p:pic>
      <p:pic>
        <p:nvPicPr>
          <p:cNvPr id="10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1" y="5983393"/>
            <a:ext cx="1714512" cy="517442"/>
          </a:xfrm>
          <a:prstGeom prst="rect">
            <a:avLst/>
          </a:prstGeom>
          <a:noFill/>
        </p:spPr>
      </p:pic>
      <p:pic>
        <p:nvPicPr>
          <p:cNvPr id="18434" name="Picture 2" descr="U:\Progetti EU\nuovo logo genn2020 Marittimo\NEW logo_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86647"/>
            <a:ext cx="2928958" cy="1046615"/>
          </a:xfrm>
          <a:prstGeom prst="rect">
            <a:avLst/>
          </a:prstGeom>
          <a:noFill/>
        </p:spPr>
      </p:pic>
      <p:sp>
        <p:nvSpPr>
          <p:cNvPr id="2" name="CasellaDiTesto 1"/>
          <p:cNvSpPr txBox="1"/>
          <p:nvPr/>
        </p:nvSpPr>
        <p:spPr>
          <a:xfrm>
            <a:off x="539552" y="2643793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Organizzazione di alcuni </a:t>
            </a:r>
            <a:r>
              <a:rPr lang="it-IT" dirty="0" err="1" smtClean="0"/>
              <a:t>webinair</a:t>
            </a:r>
            <a:r>
              <a:rPr lang="it-IT" dirty="0" smtClean="0"/>
              <a:t> interattivi bilingue su specifici argomenti a cui far partecipare le imprese</a:t>
            </a:r>
            <a:endParaRPr lang="it-IT" dirty="0"/>
          </a:p>
        </p:txBody>
      </p:sp>
      <p:pic>
        <p:nvPicPr>
          <p:cNvPr id="11" name="Immagine 10" descr="67 attività di team building aziendale per unire e motiva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04402"/>
            <a:ext cx="3428554" cy="1744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</TotalTime>
  <Words>262</Words>
  <Application>Microsoft Office PowerPoint</Application>
  <PresentationFormat>Presentazione su schermo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Progetto Semplice In.Agro Innovazione per l’Agroalimentare</vt:lpstr>
      <vt:lpstr>Il ruolo del facilitatore (SIGNUM) all’interno del progetto InAgro</vt:lpstr>
      <vt:lpstr>Presentazione standard di PowerPoint</vt:lpstr>
      <vt:lpstr>Presentazione standard di PowerPoint</vt:lpstr>
      <vt:lpstr>Presentazione standard di PowerPoint</vt:lpstr>
      <vt:lpstr>PROSSIMI STEP </vt:lpstr>
      <vt:lpstr>PROPOSTA </vt:lpstr>
    </vt:vector>
  </TitlesOfParts>
  <Company>Regione Liguria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Rolandi Marco</dc:creator>
  <cp:lastModifiedBy>Paola Carlo</cp:lastModifiedBy>
  <cp:revision>299</cp:revision>
  <cp:lastPrinted>2019-02-21T07:44:16Z</cp:lastPrinted>
  <dcterms:created xsi:type="dcterms:W3CDTF">2017-01-05T11:05:11Z</dcterms:created>
  <dcterms:modified xsi:type="dcterms:W3CDTF">2021-12-16T07:29:04Z</dcterms:modified>
</cp:coreProperties>
</file>