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356" r:id="rId3"/>
    <p:sldId id="357" r:id="rId4"/>
    <p:sldId id="364" r:id="rId5"/>
    <p:sldId id="361" r:id="rId6"/>
    <p:sldId id="362" r:id="rId7"/>
    <p:sldId id="363" r:id="rId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86514" autoAdjust="0"/>
  </p:normalViewPr>
  <p:slideViewPr>
    <p:cSldViewPr>
      <p:cViewPr>
        <p:scale>
          <a:sx n="125" d="100"/>
          <a:sy n="125" d="100"/>
        </p:scale>
        <p:origin x="-122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75" y="0"/>
            <a:ext cx="2945660" cy="496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8676E-0273-409B-B68A-F4825EF00A2C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216"/>
            <a:ext cx="5438140" cy="39081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75" y="9429794"/>
            <a:ext cx="2945660" cy="496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C53E-FD7D-419A-9A0B-88F0016E79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87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37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2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19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37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8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3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6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0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26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23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FD0B-EF6C-4775-BD2A-E80C835F0B33}" type="datetimeFigureOut">
              <a:rPr lang="it-IT" smtClean="0"/>
              <a:pPr/>
              <a:t>15/12/2021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A680-6E53-4B8D-B4CA-EA72644195B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26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728191"/>
          </a:xfrm>
        </p:spPr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</a:rPr>
              <a:t>Progetto Semplice</a:t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b="1" dirty="0" err="1">
                <a:latin typeface="Garamond" panose="02020404030301010803" pitchFamily="18" charset="0"/>
              </a:rPr>
              <a:t>In.Agro</a:t>
            </a:r>
            <a:r>
              <a:rPr lang="it-IT" sz="3200" dirty="0">
                <a:latin typeface="Garamond" panose="02020404030301010803" pitchFamily="18" charset="0"/>
              </a:rPr>
              <a:t/>
            </a:r>
            <a:br>
              <a:rPr lang="it-IT" sz="3200" dirty="0">
                <a:latin typeface="Garamond" panose="02020404030301010803" pitchFamily="18" charset="0"/>
              </a:rPr>
            </a:br>
            <a:r>
              <a:rPr lang="it-IT" sz="3200" b="1" dirty="0">
                <a:latin typeface="Garamond" panose="02020404030301010803" pitchFamily="18" charset="0"/>
              </a:rPr>
              <a:t>Innovazione per l’Agroalimentare</a:t>
            </a:r>
            <a:endParaRPr lang="it-IT" sz="32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>
                <a:solidFill>
                  <a:schemeClr val="tx1"/>
                </a:solidFill>
                <a:latin typeface="Garamond" panose="02020404030301010803" pitchFamily="18" charset="0"/>
              </a:rPr>
              <a:t>16 Dicembre 2021</a:t>
            </a:r>
          </a:p>
          <a:p>
            <a:r>
              <a:rPr lang="it-IT" sz="2600" dirty="0">
                <a:solidFill>
                  <a:schemeClr val="tx1"/>
                </a:solidFill>
                <a:latin typeface="Garamond" panose="02020404030301010803" pitchFamily="18" charset="0"/>
              </a:rPr>
              <a:t>-</a:t>
            </a:r>
            <a:r>
              <a:rPr lang="it-IT" sz="2000" dirty="0">
                <a:solidFill>
                  <a:schemeClr val="tx1"/>
                </a:solidFill>
                <a:latin typeface="Garamond" panose="02020404030301010803" pitchFamily="18" charset="0"/>
              </a:rPr>
              <a:t>in modalità telematica- </a:t>
            </a:r>
          </a:p>
        </p:txBody>
      </p:sp>
    </p:spTree>
    <p:extLst>
      <p:ext uri="{BB962C8B-B14F-4D97-AF65-F5344CB8AC3E}">
        <p14:creationId xmlns:p14="http://schemas.microsoft.com/office/powerpoint/2010/main" val="150536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3600400"/>
          </a:xfrm>
        </p:spPr>
        <p:txBody>
          <a:bodyPr>
            <a:normAutofit fontScale="90000"/>
          </a:bodyPr>
          <a:lstStyle/>
          <a:p>
            <a:pPr algn="l"/>
            <a:r>
              <a:rPr lang="it-IT" sz="2000" b="1" u="sng" dirty="0">
                <a:latin typeface="Garamond" panose="02020404030301010803" pitchFamily="18" charset="0"/>
              </a:rPr>
              <a:t>Capofila / Chef de file</a:t>
            </a:r>
            <a:r>
              <a:rPr lang="it-IT" sz="2800" b="1" u="sng" dirty="0">
                <a:latin typeface="Garamond" panose="02020404030301010803" pitchFamily="18" charset="0"/>
              </a:rPr>
              <a:t/>
            </a:r>
            <a:br>
              <a:rPr lang="it-IT" sz="2800" b="1" u="sng" dirty="0">
                <a:latin typeface="Garamond" panose="02020404030301010803" pitchFamily="18" charset="0"/>
              </a:rPr>
            </a:br>
            <a:r>
              <a:rPr lang="it-IT" sz="2000" b="1" dirty="0">
                <a:latin typeface="Garamond" panose="02020404030301010803" pitchFamily="18" charset="0"/>
              </a:rPr>
              <a:t>Camera di Commercio I.A.A. Riviere di Liguria Imperia  La Spezia Savona</a:t>
            </a:r>
            <a:br>
              <a:rPr lang="it-IT" sz="2000" b="1" dirty="0">
                <a:latin typeface="Garamond" panose="02020404030301010803" pitchFamily="18" charset="0"/>
              </a:rPr>
            </a:br>
            <a:r>
              <a:rPr lang="it-IT" sz="2000" b="1" u="sng" dirty="0">
                <a:latin typeface="Garamond" panose="02020404030301010803" pitchFamily="18" charset="0"/>
              </a:rPr>
              <a:t>Partner  2</a:t>
            </a:r>
            <a:br>
              <a:rPr lang="it-IT" sz="2000" b="1" u="sng" dirty="0">
                <a:latin typeface="Garamond" panose="02020404030301010803" pitchFamily="18" charset="0"/>
              </a:rPr>
            </a:br>
            <a:r>
              <a:rPr lang="it-IT" sz="2000" b="1" dirty="0">
                <a:latin typeface="Garamond" panose="02020404030301010803" pitchFamily="18" charset="0"/>
              </a:rPr>
              <a:t>Confcommercio Nord Sardegna</a:t>
            </a:r>
            <a:r>
              <a:rPr lang="it-IT" sz="2000" b="1" u="sng" dirty="0">
                <a:latin typeface="Garamond" panose="02020404030301010803" pitchFamily="18" charset="0"/>
              </a:rPr>
              <a:t/>
            </a:r>
            <a:br>
              <a:rPr lang="it-IT" sz="2000" b="1" u="sng" dirty="0">
                <a:latin typeface="Garamond" panose="02020404030301010803" pitchFamily="18" charset="0"/>
              </a:rPr>
            </a:br>
            <a:r>
              <a:rPr lang="it-IT" sz="2000" b="1" u="sng" dirty="0">
                <a:latin typeface="Garamond" panose="02020404030301010803" pitchFamily="18" charset="0"/>
              </a:rPr>
              <a:t>Partner 3</a:t>
            </a:r>
            <a:br>
              <a:rPr lang="it-IT" sz="2000" b="1" u="sng" dirty="0">
                <a:latin typeface="Garamond" panose="02020404030301010803" pitchFamily="18" charset="0"/>
              </a:rPr>
            </a:br>
            <a:r>
              <a:rPr lang="fr-FR" sz="2000" b="1" dirty="0" err="1">
                <a:latin typeface="Garamond" panose="02020404030301010803" pitchFamily="18" charset="0"/>
              </a:rPr>
              <a:t>Signum</a:t>
            </a:r>
            <a:r>
              <a:rPr lang="fr-FR" sz="2000" b="1" dirty="0">
                <a:latin typeface="Garamond" panose="02020404030301010803" pitchFamily="18" charset="0"/>
              </a:rPr>
              <a:t> Società </a:t>
            </a:r>
            <a:r>
              <a:rPr lang="fr-FR" sz="2000" b="1" dirty="0" err="1">
                <a:latin typeface="Garamond" panose="02020404030301010803" pitchFamily="18" charset="0"/>
              </a:rPr>
              <a:t>Cooperativa</a:t>
            </a:r>
            <a:r>
              <a:rPr lang="fr-FR" sz="2000" b="1" dirty="0">
                <a:latin typeface="Garamond" panose="02020404030301010803" pitchFamily="18" charset="0"/>
              </a:rPr>
              <a:t> </a:t>
            </a:r>
            <a:r>
              <a:rPr lang="fr-FR" sz="2000" b="1" dirty="0" err="1">
                <a:latin typeface="Garamond" panose="02020404030301010803" pitchFamily="18" charset="0"/>
              </a:rPr>
              <a:t>Consortile</a:t>
            </a:r>
            <a:r>
              <a:rPr lang="fr-FR" sz="2000" b="1" dirty="0">
                <a:latin typeface="Garamond" panose="02020404030301010803" pitchFamily="18" charset="0"/>
              </a:rPr>
              <a:t> </a:t>
            </a:r>
            <a:r>
              <a:rPr lang="it-IT" sz="2000" b="1" u="sng" dirty="0">
                <a:latin typeface="Garamond" panose="02020404030301010803" pitchFamily="18" charset="0"/>
              </a:rPr>
              <a:t/>
            </a:r>
            <a:br>
              <a:rPr lang="it-IT" sz="2000" b="1" u="sng" dirty="0">
                <a:latin typeface="Garamond" panose="02020404030301010803" pitchFamily="18" charset="0"/>
              </a:rPr>
            </a:br>
            <a:r>
              <a:rPr lang="it-IT" sz="2000" b="1" u="sng" dirty="0">
                <a:latin typeface="Garamond" panose="02020404030301010803" pitchFamily="18" charset="0"/>
              </a:rPr>
              <a:t>Partner 4</a:t>
            </a:r>
            <a:r>
              <a:rPr lang="it-IT" sz="2000" b="1" dirty="0">
                <a:latin typeface="Garamond" panose="02020404030301010803" pitchFamily="18" charset="0"/>
              </a:rPr>
              <a:t/>
            </a:r>
            <a:br>
              <a:rPr lang="it-IT" sz="2000" b="1" dirty="0">
                <a:latin typeface="Garamond" panose="02020404030301010803" pitchFamily="18" charset="0"/>
              </a:rPr>
            </a:br>
            <a:r>
              <a:rPr lang="it-IT" sz="2000" b="1" dirty="0">
                <a:latin typeface="Garamond" panose="02020404030301010803" pitchFamily="18" charset="0"/>
              </a:rPr>
              <a:t>Camera di Commercio I.A.A  di Pisa</a:t>
            </a:r>
            <a:br>
              <a:rPr lang="it-IT" sz="2000" b="1" dirty="0">
                <a:latin typeface="Garamond" panose="02020404030301010803" pitchFamily="18" charset="0"/>
              </a:rPr>
            </a:br>
            <a:r>
              <a:rPr lang="it-IT" sz="2000" b="1" u="sng" dirty="0">
                <a:latin typeface="Garamond" panose="02020404030301010803" pitchFamily="18" charset="0"/>
              </a:rPr>
              <a:t>Partner 5</a:t>
            </a:r>
            <a:br>
              <a:rPr lang="it-IT" sz="2000" b="1" u="sng" dirty="0">
                <a:latin typeface="Garamond" panose="02020404030301010803" pitchFamily="18" charset="0"/>
              </a:rPr>
            </a:br>
            <a:r>
              <a:rPr lang="it-IT" sz="2000" b="1" dirty="0">
                <a:latin typeface="Garamond" panose="02020404030301010803" pitchFamily="18" charset="0"/>
              </a:rPr>
              <a:t>CCIAA </a:t>
            </a:r>
            <a:r>
              <a:rPr lang="it-IT" sz="2000" b="1" dirty="0" err="1">
                <a:latin typeface="Garamond" panose="02020404030301010803" pitchFamily="18" charset="0"/>
              </a:rPr>
              <a:t>du</a:t>
            </a:r>
            <a:r>
              <a:rPr lang="it-IT" sz="2000" b="1" dirty="0">
                <a:latin typeface="Garamond" panose="02020404030301010803" pitchFamily="18" charset="0"/>
              </a:rPr>
              <a:t> </a:t>
            </a:r>
            <a:r>
              <a:rPr lang="it-IT" sz="2000" b="1" dirty="0" err="1">
                <a:latin typeface="Garamond" panose="02020404030301010803" pitchFamily="18" charset="0"/>
              </a:rPr>
              <a:t>Var</a:t>
            </a:r>
            <a:r>
              <a:rPr lang="it-IT" sz="2000" b="1" dirty="0">
                <a:latin typeface="Garamond" panose="02020404030301010803" pitchFamily="18" charset="0"/>
              </a:rPr>
              <a:t/>
            </a:r>
            <a:br>
              <a:rPr lang="it-IT" sz="2000" b="1" dirty="0">
                <a:latin typeface="Garamond" panose="02020404030301010803" pitchFamily="18" charset="0"/>
              </a:rPr>
            </a:br>
            <a:r>
              <a:rPr lang="it-IT" sz="2000" b="1" u="sng" dirty="0">
                <a:latin typeface="Garamond" panose="02020404030301010803" pitchFamily="18" charset="0"/>
              </a:rPr>
              <a:t>Partner 6</a:t>
            </a:r>
            <a:br>
              <a:rPr lang="it-IT" sz="2000" b="1" u="sng" dirty="0">
                <a:latin typeface="Garamond" panose="02020404030301010803" pitchFamily="18" charset="0"/>
              </a:rPr>
            </a:br>
            <a:r>
              <a:rPr lang="fr-FR" sz="2000" b="1" dirty="0">
                <a:latin typeface="Garamond" panose="02020404030301010803" pitchFamily="18" charset="0"/>
              </a:rPr>
              <a:t>Chambre de Commerce et d’Industrie de la Haute-Corse</a:t>
            </a:r>
            <a:r>
              <a:rPr lang="it-IT" sz="2000" b="1" dirty="0">
                <a:latin typeface="Garamond" panose="02020404030301010803" pitchFamily="18" charset="0"/>
              </a:rPr>
              <a:t/>
            </a:r>
            <a:br>
              <a:rPr lang="it-IT" sz="2000" b="1" dirty="0">
                <a:latin typeface="Garamond" panose="02020404030301010803" pitchFamily="18" charset="0"/>
              </a:rPr>
            </a:br>
            <a:endParaRPr lang="it-IT" sz="20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537" y="5984379"/>
            <a:ext cx="896099" cy="252932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1681187" y="3949213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3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2680" y="3528838"/>
            <a:ext cx="4563227" cy="190105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fr-FR" sz="14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Pour réaliser les </a:t>
            </a:r>
            <a:r>
              <a:rPr lang="fr-FR" sz="1400" dirty="0" err="1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matching</a:t>
            </a:r>
            <a:r>
              <a:rPr lang="fr-FR" sz="14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 entre entreprises bénéficiaires et experts, la CCI du Var a décidé d’organiser un </a:t>
            </a:r>
            <a:r>
              <a:rPr lang="fr-FR" sz="1400" b="1" dirty="0">
                <a:solidFill>
                  <a:srgbClr val="365F91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business speed meeting</a:t>
            </a:r>
            <a:r>
              <a:rPr lang="fr-FR" sz="14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r>
              <a:rPr lang="fr-FR" sz="1400" b="1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le18/10/2021 à Toulon.</a:t>
            </a:r>
            <a:r>
              <a:rPr lang="fr-FR" sz="14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/>
            </a:r>
            <a:br>
              <a:rPr lang="fr-FR" sz="14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</a:br>
            <a:r>
              <a:rPr lang="fr-FR" sz="14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L’occasion pour les deux parties de se présenter, décrire les besoins et les domaines d’expertise et réaliser le </a:t>
            </a:r>
            <a:r>
              <a:rPr lang="fr-FR" sz="1400" dirty="0" err="1">
                <a:solidFill>
                  <a:srgbClr val="365F9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matching</a:t>
            </a:r>
            <a:r>
              <a:rPr lang="fr-FR" sz="1400" dirty="0">
                <a:solidFill>
                  <a:srgbClr val="365F91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. </a:t>
            </a:r>
            <a:br>
              <a:rPr lang="fr-FR" sz="1400" dirty="0">
                <a:solidFill>
                  <a:srgbClr val="365F91"/>
                </a:solidFill>
                <a:latin typeface="Arial" panose="020B0604020202020204" pitchFamily="34" charset="0"/>
                <a:ea typeface="Tahoma" panose="020B0604030504040204" pitchFamily="34" charset="0"/>
              </a:rPr>
            </a:br>
            <a:r>
              <a:rPr lang="fr-FR" sz="1400" dirty="0">
                <a:solidFill>
                  <a:srgbClr val="365F91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Les participants ont été divisés en 3 tables rondes avec un animateur par table. Chaque 30 minutes, les experts changeaient de table alors que les entreprises bénéficiaires restaient fixes. 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fr-FR" sz="1800" b="1" dirty="0">
                <a:latin typeface="Garamond" panose="02020404030301010803" pitchFamily="18" charset="0"/>
              </a:rPr>
              <a:t/>
            </a:r>
            <a:br>
              <a:rPr lang="fr-FR" sz="1800" b="1" dirty="0">
                <a:latin typeface="Garamond" panose="02020404030301010803" pitchFamily="18" charset="0"/>
              </a:rPr>
            </a:br>
            <a:r>
              <a:rPr lang="it-IT" sz="1800" b="1" dirty="0">
                <a:latin typeface="Garamond" panose="02020404030301010803" pitchFamily="18" charset="0"/>
              </a:rPr>
              <a:t/>
            </a:r>
            <a:br>
              <a:rPr lang="it-IT" sz="1800" b="1" dirty="0">
                <a:latin typeface="Garamond" panose="02020404030301010803" pitchFamily="18" charset="0"/>
              </a:rPr>
            </a:br>
            <a:endParaRPr lang="it-IT" sz="1800" dirty="0"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797" y="5924732"/>
            <a:ext cx="897578" cy="397935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2925442" y="1224681"/>
            <a:ext cx="315354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matching  </a:t>
            </a: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31916" y="1241328"/>
            <a:ext cx="591186" cy="606847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C1143CE1-67B8-46F9-BF4B-B58BCAFA3A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" y="185995"/>
            <a:ext cx="2386937" cy="1071409"/>
          </a:xfrm>
          <a:prstGeom prst="rect">
            <a:avLst/>
          </a:prstGeom>
        </p:spPr>
      </p:pic>
      <p:pic>
        <p:nvPicPr>
          <p:cNvPr id="18" name="Image 17" descr="Une image contenant intérieur, personne&#10;&#10;Description générée automatiquement">
            <a:extLst>
              <a:ext uri="{FF2B5EF4-FFF2-40B4-BE49-F238E27FC236}">
                <a16:creationId xmlns:a16="http://schemas.microsoft.com/office/drawing/2014/main" xmlns="" id="{04230AB8-EC76-43E6-AD02-88DCA26CFAB2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21006" y="2243298"/>
            <a:ext cx="3795968" cy="315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7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797" y="5924732"/>
            <a:ext cx="897578" cy="397935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2204650" y="1275494"/>
            <a:ext cx="402726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Le matching 18/10/2021 à Toulon  </a:t>
            </a: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59036" y="1310360"/>
            <a:ext cx="591186" cy="606847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C1143CE1-67B8-46F9-BF4B-B58BCAFA3A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" y="185995"/>
            <a:ext cx="2386937" cy="1071409"/>
          </a:xfrm>
          <a:prstGeom prst="rect">
            <a:avLst/>
          </a:prstGeom>
        </p:spPr>
      </p:pic>
      <p:pic>
        <p:nvPicPr>
          <p:cNvPr id="19" name="Image 18" descr="Une image contenant intérieur, plancher, carrelé&#10;&#10;Description générée automatiquement">
            <a:extLst>
              <a:ext uri="{FF2B5EF4-FFF2-40B4-BE49-F238E27FC236}">
                <a16:creationId xmlns:a16="http://schemas.microsoft.com/office/drawing/2014/main" xmlns="" id="{690F3D0D-E3CE-445C-850D-FA8677F2F1C2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4977" y="2641791"/>
            <a:ext cx="3890938" cy="3189739"/>
          </a:xfrm>
          <a:prstGeom prst="rect">
            <a:avLst/>
          </a:prstGeom>
        </p:spPr>
      </p:pic>
      <p:pic>
        <p:nvPicPr>
          <p:cNvPr id="20" name="Image 19" descr="Une image contenant intérieur, encombré&#10;&#10;Description générée automatiquement">
            <a:extLst>
              <a:ext uri="{FF2B5EF4-FFF2-40B4-BE49-F238E27FC236}">
                <a16:creationId xmlns:a16="http://schemas.microsoft.com/office/drawing/2014/main" xmlns="" id="{89C690D7-9A8F-495F-A2FD-46D82D93572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46433" y="2625971"/>
            <a:ext cx="4139565" cy="310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3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797" y="5924732"/>
            <a:ext cx="897578" cy="397935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2925442" y="1224681"/>
            <a:ext cx="315354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Le matching  </a:t>
            </a: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31916" y="1241328"/>
            <a:ext cx="591186" cy="606847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C1143CE1-67B8-46F9-BF4B-B58BCAFA3A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" y="185995"/>
            <a:ext cx="2386937" cy="1071409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xmlns="" id="{5A05A6F0-8C19-4A2C-BB4B-C202960CB64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096023"/>
          <a:ext cx="8229600" cy="3534317"/>
        </p:xfrm>
        <a:graphic>
          <a:graphicData uri="http://schemas.openxmlformats.org/drawingml/2006/table">
            <a:tbl>
              <a:tblPr/>
              <a:tblGrid>
                <a:gridCol w="533315">
                  <a:extLst>
                    <a:ext uri="{9D8B030D-6E8A-4147-A177-3AD203B41FA5}">
                      <a16:colId xmlns:a16="http://schemas.microsoft.com/office/drawing/2014/main" xmlns="" val="3225697581"/>
                    </a:ext>
                  </a:extLst>
                </a:gridCol>
                <a:gridCol w="1259726">
                  <a:extLst>
                    <a:ext uri="{9D8B030D-6E8A-4147-A177-3AD203B41FA5}">
                      <a16:colId xmlns:a16="http://schemas.microsoft.com/office/drawing/2014/main" xmlns="" val="2652756489"/>
                    </a:ext>
                  </a:extLst>
                </a:gridCol>
                <a:gridCol w="1186166">
                  <a:extLst>
                    <a:ext uri="{9D8B030D-6E8A-4147-A177-3AD203B41FA5}">
                      <a16:colId xmlns:a16="http://schemas.microsoft.com/office/drawing/2014/main" xmlns="" val="2788218540"/>
                    </a:ext>
                  </a:extLst>
                </a:gridCol>
                <a:gridCol w="1940163">
                  <a:extLst>
                    <a:ext uri="{9D8B030D-6E8A-4147-A177-3AD203B41FA5}">
                      <a16:colId xmlns:a16="http://schemas.microsoft.com/office/drawing/2014/main" xmlns="" val="1524219791"/>
                    </a:ext>
                  </a:extLst>
                </a:gridCol>
                <a:gridCol w="1544774">
                  <a:extLst>
                    <a:ext uri="{9D8B030D-6E8A-4147-A177-3AD203B41FA5}">
                      <a16:colId xmlns:a16="http://schemas.microsoft.com/office/drawing/2014/main" xmlns="" val="2338684795"/>
                    </a:ext>
                  </a:extLst>
                </a:gridCol>
                <a:gridCol w="1765456">
                  <a:extLst>
                    <a:ext uri="{9D8B030D-6E8A-4147-A177-3AD203B41FA5}">
                      <a16:colId xmlns:a16="http://schemas.microsoft.com/office/drawing/2014/main" xmlns="" val="1943302502"/>
                    </a:ext>
                  </a:extLst>
                </a:gridCol>
              </a:tblGrid>
              <a:tr h="26452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MATCHING ENTREPRISES - EXPERTS IN AGRO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4326549"/>
                  </a:ext>
                </a:extLst>
              </a:tr>
              <a:tr h="30309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Prénom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Entreprises beneficiaires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Experts associès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Domaine d'expertise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36656696"/>
                  </a:ext>
                </a:extLst>
              </a:tr>
              <a:tr h="38576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tontons fromton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Milhe &amp; Avons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emballages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22859707"/>
                  </a:ext>
                </a:extLst>
              </a:tr>
              <a:tr h="33983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POIGNAND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Laurent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gamelle du midi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EVCS Consulting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strategie commerciale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19040656"/>
                  </a:ext>
                </a:extLst>
              </a:tr>
              <a:tr h="38576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CARTERON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Brasserie carteron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Virage Media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strategie de communication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02142240"/>
                  </a:ext>
                </a:extLst>
              </a:tr>
              <a:tr h="34902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BOENS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Nicolas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OMQ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Agence Hashtag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strategie de communication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8834023"/>
                  </a:ext>
                </a:extLst>
              </a:tr>
              <a:tr h="39494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HEDOUIN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Eugénie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halles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Aroma Comunication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strategie de communication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7920296"/>
                  </a:ext>
                </a:extLst>
              </a:tr>
              <a:tr h="40413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TOMASSONE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Rolland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brasserie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Oxo up Graphik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graphisme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3487755"/>
                  </a:ext>
                </a:extLst>
              </a:tr>
              <a:tr h="33983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FORESTIER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Cindy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Pugetvilla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EVCS Consulting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strategie commerciale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631766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DUBUISSON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Sébastien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Enigmaniac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Virage Media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communication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7414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413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797" y="5924732"/>
            <a:ext cx="897578" cy="397935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1293397" y="1556110"/>
            <a:ext cx="597666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Quelques exemples concrets 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les emballages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400" b="1" i="0" u="none" strike="noStrike" kern="1200" cap="none" spc="0" normalizeH="0" baseline="0" noProof="0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4BACC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6376" y="1071553"/>
            <a:ext cx="591186" cy="606847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C1143CE1-67B8-46F9-BF4B-B58BCAFA3A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" y="185995"/>
            <a:ext cx="2386937" cy="107140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04316B61-DC0B-422B-8AE7-3A48B93339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717" y="1960263"/>
            <a:ext cx="3716426" cy="434737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266D77FC-F128-4D97-9287-55F0214915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6295" y="1877581"/>
            <a:ext cx="3689136" cy="446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22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16216" y="6309812"/>
            <a:ext cx="2592243" cy="511481"/>
          </a:xfrm>
        </p:spPr>
        <p:txBody>
          <a:bodyPr>
            <a:normAutofit/>
          </a:bodyPr>
          <a:lstStyle/>
          <a:p>
            <a:pPr algn="l"/>
            <a:r>
              <a:rPr lang="it-IT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cooperazione al cuore del Mediterraneo</a:t>
            </a:r>
          </a:p>
          <a:p>
            <a:pPr algn="l"/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La coopération au </a:t>
            </a:r>
            <a:r>
              <a:rPr lang="fr-FR" sz="900" b="1" dirty="0" err="1">
                <a:solidFill>
                  <a:schemeClr val="tx2">
                    <a:lumMod val="75000"/>
                  </a:schemeClr>
                </a:solidFill>
                <a:latin typeface="OpenSans-Bold"/>
              </a:rPr>
              <a:t>coeur</a:t>
            </a:r>
            <a:r>
              <a:rPr lang="fr-FR" sz="900" b="1" dirty="0">
                <a:solidFill>
                  <a:schemeClr val="tx2">
                    <a:lumMod val="75000"/>
                  </a:schemeClr>
                </a:solidFill>
                <a:latin typeface="OpenSans-Bold"/>
              </a:rPr>
              <a:t> de la Méditerranée</a:t>
            </a:r>
            <a:endParaRPr lang="it-IT" sz="900" dirty="0">
              <a:solidFill>
                <a:schemeClr val="tx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15" y="5846480"/>
            <a:ext cx="4320481" cy="554440"/>
          </a:xfrm>
          <a:prstGeom prst="rect">
            <a:avLst/>
          </a:prstGeom>
        </p:spPr>
      </p:pic>
      <p:sp>
        <p:nvSpPr>
          <p:cNvPr id="10242" name="AutoShape 2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4" name="AutoShape 4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46" name="AutoShape 6" descr="I partner - SIGN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7" descr="U:\Progetti EU\IN.AGRO\cci v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797" y="5924732"/>
            <a:ext cx="897578" cy="397935"/>
          </a:xfrm>
          <a:prstGeom prst="rect">
            <a:avLst/>
          </a:prstGeom>
          <a:noFill/>
        </p:spPr>
      </p:pic>
      <p:pic>
        <p:nvPicPr>
          <p:cNvPr id="10248" name="Picture 8" descr="U:\Progetti EU\IN.AGRO\logo cciaa di p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911877"/>
            <a:ext cx="1318533" cy="397935"/>
          </a:xfrm>
          <a:prstGeom prst="rect">
            <a:avLst/>
          </a:prstGeom>
          <a:noFill/>
        </p:spPr>
      </p:pic>
      <p:pic>
        <p:nvPicPr>
          <p:cNvPr id="11" name="Immagin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67" y="39963"/>
            <a:ext cx="2867025" cy="12103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ottotitolo 2"/>
          <p:cNvSpPr txBox="1">
            <a:spLocks/>
          </p:cNvSpPr>
          <p:nvPr/>
        </p:nvSpPr>
        <p:spPr>
          <a:xfrm>
            <a:off x="809620" y="4236660"/>
            <a:ext cx="6400800" cy="1000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3" name="Titolo 12"/>
          <p:cNvSpPr txBox="1">
            <a:spLocks/>
          </p:cNvSpPr>
          <p:nvPr/>
        </p:nvSpPr>
        <p:spPr>
          <a:xfrm>
            <a:off x="1484835" y="1623666"/>
            <a:ext cx="597666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Quelques exemples concrets 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les publications sur les reseaux sociaux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400" b="1" i="0" u="none" strike="noStrike" kern="1200" cap="none" spc="0" normalizeH="0" baseline="0" noProof="0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4BACC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6" name="Picture 3" descr="C:\Users\Paola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6376" y="1071553"/>
            <a:ext cx="591186" cy="606847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C1143CE1-67B8-46F9-BF4B-B58BCAFA3A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" y="185995"/>
            <a:ext cx="2386937" cy="107140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2E3509EF-82EF-4937-AFFB-90F322943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417" y="2128122"/>
            <a:ext cx="8083165" cy="421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319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245</Words>
  <Application>Microsoft Office PowerPoint</Application>
  <PresentationFormat>Presentazione su schermo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Progetto Semplice In.Agro Innovazione per l’Agroalimentare</vt:lpstr>
      <vt:lpstr>Capofila / Chef de file Camera di Commercio I.A.A. Riviere di Liguria Imperia  La Spezia Savona Partner  2 Confcommercio Nord Sardegna Partner 3 Signum Società Cooperativa Consortile  Partner 4 Camera di Commercio I.A.A  di Pisa Partner 5 CCIAA du Var Partner 6 Chambre de Commerce et d’Industrie de la Haute-Corse </vt:lpstr>
      <vt:lpstr>Pour réaliser les matching entre entreprises bénéficiaires et experts, la CCI du Var a décidé d’organiser un business speed meeting le18/10/2021 à Toulon. L’occasion pour les deux parties de se présenter, décrire les besoins et les domaines d’expertise et réaliser le matching.  Les participants ont été divisés en 3 tables rondes avec un animateur par table. Chaque 30 minutes, les experts changeaient de table alors que les entreprises bénéficiaires restaient fixes.    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Regione Liguria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Rolandi Marco</dc:creator>
  <cp:lastModifiedBy>Paola Carlo</cp:lastModifiedBy>
  <cp:revision>300</cp:revision>
  <cp:lastPrinted>2019-02-21T07:44:16Z</cp:lastPrinted>
  <dcterms:created xsi:type="dcterms:W3CDTF">2017-01-05T11:05:11Z</dcterms:created>
  <dcterms:modified xsi:type="dcterms:W3CDTF">2021-12-15T09:45:02Z</dcterms:modified>
</cp:coreProperties>
</file>