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356" r:id="rId3"/>
    <p:sldId id="360" r:id="rId4"/>
    <p:sldId id="361" r:id="rId5"/>
    <p:sldId id="362" r:id="rId6"/>
    <p:sldId id="363" r:id="rId7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86514" autoAdjust="0"/>
  </p:normalViewPr>
  <p:slideViewPr>
    <p:cSldViewPr>
      <p:cViewPr>
        <p:scale>
          <a:sx n="125" d="100"/>
          <a:sy n="125" d="100"/>
        </p:scale>
        <p:origin x="-12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75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8676E-0273-409B-B68A-F4825EF00A2C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216"/>
            <a:ext cx="5438140" cy="39081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75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C53E-FD7D-419A-9A0B-88F0016E79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87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37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2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19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37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8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3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6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0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26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23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26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mailto:progettieuropei@rivlig.camcom.it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728191"/>
          </a:xfrm>
        </p:spPr>
        <p:txBody>
          <a:bodyPr>
            <a:normAutofit/>
          </a:bodyPr>
          <a:lstStyle/>
          <a:p>
            <a:r>
              <a:rPr lang="it-IT" sz="3200" dirty="0" smtClean="0">
                <a:latin typeface="Garamond" panose="02020404030301010803" pitchFamily="18" charset="0"/>
              </a:rPr>
              <a:t>Progetto Semplice</a:t>
            </a:r>
            <a:r>
              <a:rPr lang="it-IT" sz="3200" dirty="0">
                <a:latin typeface="Garamond" panose="02020404030301010803" pitchFamily="18" charset="0"/>
              </a:rPr>
              <a:t/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b="1" dirty="0" err="1" smtClean="0">
                <a:latin typeface="Garamond" panose="02020404030301010803" pitchFamily="18" charset="0"/>
              </a:rPr>
              <a:t>In.Agro</a:t>
            </a:r>
            <a:r>
              <a:rPr lang="it-IT" sz="3200" dirty="0" smtClean="0">
                <a:latin typeface="Garamond" panose="02020404030301010803" pitchFamily="18" charset="0"/>
              </a:rPr>
              <a:t/>
            </a:r>
            <a:br>
              <a:rPr lang="it-IT" sz="3200" dirty="0" smtClean="0">
                <a:latin typeface="Garamond" panose="02020404030301010803" pitchFamily="18" charset="0"/>
              </a:rPr>
            </a:br>
            <a:r>
              <a:rPr lang="it-IT" sz="3200" b="1" dirty="0" smtClean="0">
                <a:latin typeface="Garamond" panose="02020404030301010803" pitchFamily="18" charset="0"/>
              </a:rPr>
              <a:t>Innovazione per l’Agroalimentare</a:t>
            </a:r>
            <a:endParaRPr lang="it-IT" sz="32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16 Dicembre 2021</a:t>
            </a:r>
          </a:p>
          <a:p>
            <a:r>
              <a:rPr lang="it-IT" sz="26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-</a:t>
            </a:r>
            <a:r>
              <a:rPr lang="it-IT" sz="20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 modalità telematica- </a:t>
            </a:r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6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124745"/>
            <a:ext cx="8136904" cy="4320480"/>
          </a:xfrm>
        </p:spPr>
        <p:txBody>
          <a:bodyPr>
            <a:normAutofit fontScale="90000"/>
          </a:bodyPr>
          <a:lstStyle/>
          <a:p>
            <a:pPr algn="l"/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>
                <a:latin typeface="Garamond" panose="02020404030301010803" pitchFamily="18" charset="0"/>
              </a:rPr>
              <a:t/>
            </a:r>
            <a:br>
              <a:rPr lang="it-IT" sz="2000" b="1" dirty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La CCIAA Riviere di Liguria ha provveduto a :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>
                <a:latin typeface="Garamond" panose="02020404030301010803" pitchFamily="18" charset="0"/>
              </a:rPr>
              <a:t/>
            </a:r>
            <a:br>
              <a:rPr lang="it-IT" sz="2000" b="1" dirty="0">
                <a:latin typeface="Garamond" panose="02020404030301010803" pitchFamily="18" charset="0"/>
              </a:rPr>
            </a:br>
            <a:r>
              <a:rPr lang="it-IT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-</a:t>
            </a:r>
            <a:r>
              <a:rPr lang="it-IT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u="sng" dirty="0" err="1" smtClean="0">
                <a:solidFill>
                  <a:srgbClr val="0070C0"/>
                </a:solidFill>
                <a:latin typeface="Garamond" panose="02020404030301010803" pitchFamily="18" charset="0"/>
              </a:rPr>
              <a:t>Selezionare</a:t>
            </a:r>
            <a:r>
              <a:rPr lang="fr-FR" sz="2000" b="1" u="sng" dirty="0" smtClean="0">
                <a:solidFill>
                  <a:srgbClr val="0070C0"/>
                </a:solidFill>
                <a:latin typeface="Garamond" panose="02020404030301010803" pitchFamily="18" charset="0"/>
              </a:rPr>
              <a:t> le </a:t>
            </a:r>
            <a:r>
              <a:rPr lang="fr-FR" sz="2000" b="1" u="sng" dirty="0" err="1" smtClean="0">
                <a:solidFill>
                  <a:srgbClr val="0070C0"/>
                </a:solidFill>
                <a:latin typeface="Garamond" panose="02020404030301010803" pitchFamily="18" charset="0"/>
              </a:rPr>
              <a:t>imprese</a:t>
            </a:r>
            <a:r>
              <a:rPr lang="fr-FR" sz="2000" b="1" u="sng" dirty="0" smtClean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fr-FR" sz="2000" b="1" u="sng" dirty="0" err="1" smtClean="0">
                <a:solidFill>
                  <a:srgbClr val="0070C0"/>
                </a:solidFill>
                <a:latin typeface="Garamond" panose="02020404030301010803" pitchFamily="18" charset="0"/>
              </a:rPr>
              <a:t>beneficiarie</a:t>
            </a:r>
            <a: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fr-FR" sz="2000" b="1" dirty="0" smtClean="0">
                <a:latin typeface="Garamond" panose="02020404030301010803" pitchFamily="18" charset="0"/>
              </a:rPr>
              <a:t>: è </a:t>
            </a:r>
            <a:r>
              <a:rPr lang="fr-FR" sz="2000" b="1" dirty="0" err="1" smtClean="0">
                <a:latin typeface="Garamond" panose="02020404030301010803" pitchFamily="18" charset="0"/>
              </a:rPr>
              <a:t>stato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pubblicato</a:t>
            </a:r>
            <a:r>
              <a:rPr lang="fr-FR" sz="2000" b="1" dirty="0" smtClean="0">
                <a:latin typeface="Garamond" panose="02020404030301010803" pitchFamily="18" charset="0"/>
              </a:rPr>
              <a:t> un </a:t>
            </a:r>
            <a:r>
              <a:rPr lang="fr-FR" sz="2000" b="1" dirty="0" err="1" smtClean="0">
                <a:latin typeface="Garamond" panose="02020404030301010803" pitchFamily="18" charset="0"/>
              </a:rPr>
              <a:t>avviso</a:t>
            </a:r>
            <a:r>
              <a:rPr lang="fr-FR" sz="2000" b="1" dirty="0" smtClean="0">
                <a:latin typeface="Garamond" panose="02020404030301010803" pitchFamily="18" charset="0"/>
              </a:rPr>
              <a:t>  </a:t>
            </a:r>
            <a:r>
              <a:rPr lang="fr-FR" sz="2000" b="1" dirty="0" err="1" smtClean="0">
                <a:latin typeface="Garamond" panose="02020404030301010803" pitchFamily="18" charset="0"/>
              </a:rPr>
              <a:t>rivolto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alle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imprese</a:t>
            </a:r>
            <a:r>
              <a:rPr lang="fr-FR" sz="2000" b="1" dirty="0" smtClean="0">
                <a:latin typeface="Garamond" panose="02020404030301010803" pitchFamily="18" charset="0"/>
              </a:rPr>
              <a:t>, in base al </a:t>
            </a:r>
            <a:r>
              <a:rPr lang="fr-FR" sz="2000" b="1" dirty="0" err="1" smtClean="0">
                <a:latin typeface="Garamond" panose="02020404030301010803" pitchFamily="18" charset="0"/>
              </a:rPr>
              <a:t>target</a:t>
            </a:r>
            <a:r>
              <a:rPr lang="fr-FR" sz="2000" b="1" dirty="0" smtClean="0">
                <a:latin typeface="Garamond" panose="02020404030301010803" pitchFamily="18" charset="0"/>
              </a:rPr>
              <a:t> di </a:t>
            </a:r>
            <a:r>
              <a:rPr lang="fr-FR" sz="2000" b="1" dirty="0" err="1" smtClean="0">
                <a:latin typeface="Garamond" panose="02020404030301010803" pitchFamily="18" charset="0"/>
              </a:rPr>
              <a:t>progetto</a:t>
            </a:r>
            <a:r>
              <a:rPr lang="fr-FR" sz="2000" b="1" dirty="0" smtClean="0">
                <a:latin typeface="Garamond" panose="02020404030301010803" pitchFamily="18" charset="0"/>
              </a:rPr>
              <a:t> (dal 10/02 al 30/04/2021) : </a:t>
            </a:r>
            <a:r>
              <a:rPr lang="fr-FR" sz="2000" b="1" dirty="0" err="1" smtClean="0">
                <a:latin typeface="Garamond" panose="02020404030301010803" pitchFamily="18" charset="0"/>
              </a:rPr>
              <a:t>imprese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dai</a:t>
            </a:r>
            <a:r>
              <a:rPr lang="fr-FR" sz="2000" b="1" dirty="0" smtClean="0">
                <a:latin typeface="Garamond" panose="02020404030301010803" pitchFamily="18" charset="0"/>
              </a:rPr>
              <a:t> 2 ai 5 </a:t>
            </a:r>
            <a:r>
              <a:rPr lang="fr-FR" sz="2000" b="1" dirty="0" err="1" smtClean="0">
                <a:latin typeface="Garamond" panose="02020404030301010803" pitchFamily="18" charset="0"/>
              </a:rPr>
              <a:t>anni</a:t>
            </a:r>
            <a:r>
              <a:rPr lang="fr-FR" sz="2000" b="1" dirty="0" smtClean="0">
                <a:latin typeface="Garamond" panose="02020404030301010803" pitchFamily="18" charset="0"/>
              </a:rPr>
              <a:t> di </a:t>
            </a:r>
            <a:r>
              <a:rPr lang="fr-FR" sz="2000" b="1" dirty="0" err="1" smtClean="0">
                <a:latin typeface="Garamond" panose="02020404030301010803" pitchFamily="18" charset="0"/>
              </a:rPr>
              <a:t>attività</a:t>
            </a:r>
            <a:r>
              <a:rPr lang="fr-FR" sz="2000" b="1" dirty="0" smtClean="0">
                <a:latin typeface="Garamond" panose="02020404030301010803" pitchFamily="18" charset="0"/>
              </a:rPr>
              <a:t>, </a:t>
            </a:r>
            <a:r>
              <a:rPr lang="fr-FR" sz="2000" b="1" dirty="0" err="1" smtClean="0">
                <a:latin typeface="Garamond" panose="02020404030301010803" pitchFamily="18" charset="0"/>
              </a:rPr>
              <a:t>attive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nei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settori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della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produzione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agroalimentare,commercio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>
                <a:latin typeface="Garamond" panose="02020404030301010803" pitchFamily="18" charset="0"/>
              </a:rPr>
              <a:t>e </a:t>
            </a:r>
            <a:r>
              <a:rPr lang="fr-FR" sz="2000" b="1" dirty="0" err="1">
                <a:latin typeface="Garamond" panose="02020404030301010803" pitchFamily="18" charset="0"/>
              </a:rPr>
              <a:t>turismo</a:t>
            </a:r>
            <a:r>
              <a:rPr lang="fr-FR" sz="2000" b="1" dirty="0">
                <a:latin typeface="Garamond" panose="02020404030301010803" pitchFamily="18" charset="0"/>
              </a:rPr>
              <a:t>,</a:t>
            </a:r>
            <a:br>
              <a:rPr lang="fr-FR" sz="2000" b="1" dirty="0">
                <a:latin typeface="Garamond" panose="02020404030301010803" pitchFamily="18" charset="0"/>
              </a:rPr>
            </a:br>
            <a:r>
              <a:rPr lang="fr-FR" sz="2000" b="1" dirty="0">
                <a:solidFill>
                  <a:srgbClr val="0070C0"/>
                </a:solidFill>
                <a:latin typeface="Garamond" panose="02020404030301010803" pitchFamily="18" charset="0"/>
              </a:rPr>
              <a:t/>
            </a:r>
            <a:br>
              <a:rPr lang="fr-FR" sz="2000" b="1" dirty="0">
                <a:solidFill>
                  <a:srgbClr val="0070C0"/>
                </a:solidFill>
                <a:latin typeface="Garamond" panose="02020404030301010803" pitchFamily="18" charset="0"/>
              </a:rPr>
            </a:br>
            <a: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- </a:t>
            </a:r>
            <a:r>
              <a:rPr lang="fr-FR" sz="2000" b="1" u="sng" dirty="0" err="1" smtClean="0">
                <a:solidFill>
                  <a:srgbClr val="0070C0"/>
                </a:solidFill>
                <a:latin typeface="Garamond" panose="02020404030301010803" pitchFamily="18" charset="0"/>
              </a:rPr>
              <a:t>Selezionare</a:t>
            </a:r>
            <a:r>
              <a:rPr lang="fr-FR" sz="2000" b="1" u="sng" dirty="0" smtClean="0">
                <a:solidFill>
                  <a:srgbClr val="0070C0"/>
                </a:solidFill>
                <a:latin typeface="Garamond" panose="02020404030301010803" pitchFamily="18" charset="0"/>
              </a:rPr>
              <a:t> i </a:t>
            </a:r>
            <a:r>
              <a:rPr lang="fr-FR" sz="2000" b="1" u="sng" dirty="0" err="1" smtClean="0">
                <a:solidFill>
                  <a:srgbClr val="0070C0"/>
                </a:solidFill>
                <a:latin typeface="Garamond" panose="02020404030301010803" pitchFamily="18" charset="0"/>
              </a:rPr>
              <a:t>consulenti</a:t>
            </a:r>
            <a: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: </a:t>
            </a:r>
            <a:r>
              <a:rPr lang="fr-FR" sz="2000" b="1" dirty="0" smtClean="0">
                <a:latin typeface="Garamond" panose="02020404030301010803" pitchFamily="18" charset="0"/>
              </a:rPr>
              <a:t>è stata </a:t>
            </a:r>
            <a:r>
              <a:rPr lang="fr-FR" sz="2000" b="1" dirty="0" err="1" smtClean="0">
                <a:latin typeface="Garamond" panose="02020404030301010803" pitchFamily="18" charset="0"/>
              </a:rPr>
              <a:t>pubblicata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apposita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manifestazione</a:t>
            </a:r>
            <a:r>
              <a:rPr lang="fr-FR" sz="2000" b="1" dirty="0" smtClean="0">
                <a:latin typeface="Garamond" panose="02020404030301010803" pitchFamily="18" charset="0"/>
              </a:rPr>
              <a:t> di </a:t>
            </a:r>
            <a:r>
              <a:rPr lang="fr-FR" sz="2000" b="1" dirty="0" err="1" smtClean="0">
                <a:latin typeface="Garamond" panose="02020404030301010803" pitchFamily="18" charset="0"/>
              </a:rPr>
              <a:t>interesse</a:t>
            </a:r>
            <a:r>
              <a:rPr lang="fr-FR" sz="2000" b="1" dirty="0" smtClean="0">
                <a:latin typeface="Garamond" panose="02020404030301010803" pitchFamily="18" charset="0"/>
              </a:rPr>
              <a:t> per l’</a:t>
            </a:r>
            <a:r>
              <a:rPr lang="fr-FR" sz="2000" b="1" dirty="0" err="1" smtClean="0">
                <a:latin typeface="Garamond" panose="02020404030301010803" pitchFamily="18" charset="0"/>
              </a:rPr>
              <a:t>individuazione</a:t>
            </a:r>
            <a:r>
              <a:rPr lang="fr-FR" sz="2000" b="1" dirty="0" smtClean="0">
                <a:latin typeface="Garamond" panose="02020404030301010803" pitchFamily="18" charset="0"/>
              </a:rPr>
              <a:t> dei </a:t>
            </a:r>
            <a:r>
              <a:rPr lang="fr-FR" sz="2000" b="1" dirty="0" err="1" smtClean="0">
                <a:latin typeface="Garamond" panose="02020404030301010803" pitchFamily="18" charset="0"/>
              </a:rPr>
              <a:t>consulenti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nei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settori</a:t>
            </a:r>
            <a:r>
              <a:rPr lang="fr-FR" sz="2000" b="1" dirty="0" smtClean="0">
                <a:latin typeface="Garamond" panose="02020404030301010803" pitchFamily="18" charset="0"/>
              </a:rPr>
              <a:t> </a:t>
            </a:r>
            <a:r>
              <a:rPr lang="fr-FR" sz="2000" b="1" dirty="0" err="1" smtClean="0">
                <a:latin typeface="Garamond" panose="02020404030301010803" pitchFamily="18" charset="0"/>
              </a:rPr>
              <a:t>indicati</a:t>
            </a:r>
            <a:r>
              <a:rPr lang="fr-FR" sz="2000" b="1" dirty="0" smtClean="0">
                <a:latin typeface="Garamond" panose="02020404030301010803" pitchFamily="18" charset="0"/>
              </a:rPr>
              <a:t> dal </a:t>
            </a:r>
            <a:r>
              <a:rPr lang="fr-FR" sz="2000" b="1" dirty="0" err="1" smtClean="0">
                <a:latin typeface="Garamond" panose="02020404030301010803" pitchFamily="18" charset="0"/>
              </a:rPr>
              <a:t>progetto</a:t>
            </a:r>
            <a:r>
              <a:rPr lang="fr-FR" sz="2000" b="1" dirty="0">
                <a:latin typeface="Garamond" panose="02020404030301010803" pitchFamily="18" charset="0"/>
              </a:rPr>
              <a:t>:</a:t>
            </a:r>
            <a:r>
              <a:rPr lang="fr-FR" sz="2000" b="1" dirty="0" smtClean="0"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Catena di produzione, sicurezza degli alimenti, packaging; 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Filiera dell’agro-alimentare; 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Marketing operativo e internazionalizzazione; 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Strategie di comunicazione; 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Trasferimento tecnologico e innovazione </a:t>
            </a:r>
            <a:r>
              <a:rPr lang="fr-FR" sz="2000" b="1" dirty="0">
                <a:latin typeface="Garamond" panose="02020404030301010803" pitchFamily="18" charset="0"/>
              </a:rPr>
              <a:t/>
            </a:r>
            <a:br>
              <a:rPr lang="fr-FR" sz="2000" b="1" dirty="0">
                <a:latin typeface="Garamond" panose="02020404030301010803" pitchFamily="18" charset="0"/>
              </a:rPr>
            </a:br>
            <a: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</a:br>
            <a: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solidFill>
                  <a:srgbClr val="0070C0"/>
                </a:solidFill>
                <a:latin typeface="Garamond" panose="02020404030301010803" pitchFamily="18" charset="0"/>
              </a:rPr>
            </a:br>
            <a:r>
              <a:rPr lang="fr-FR" sz="2000" b="1" dirty="0" smtClean="0">
                <a:solidFill>
                  <a:schemeClr val="accent1"/>
                </a:solidFill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solidFill>
                  <a:schemeClr val="accent1"/>
                </a:solidFill>
                <a:latin typeface="Garamond" panose="02020404030301010803" pitchFamily="18" charset="0"/>
              </a:rPr>
            </a:br>
            <a:r>
              <a:rPr lang="fr-FR" sz="2000" b="1" dirty="0" smtClean="0"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endParaRPr lang="it-IT" sz="20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3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556791"/>
            <a:ext cx="7772400" cy="3888433"/>
          </a:xfrm>
        </p:spPr>
        <p:txBody>
          <a:bodyPr>
            <a:normAutofit fontScale="90000"/>
          </a:bodyPr>
          <a:lstStyle/>
          <a:p>
            <a:pPr algn="l"/>
            <a:r>
              <a:rPr lang="fr-FR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-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individuare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« i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bisogni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/le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esigenze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formative delle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imprese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 » : </a:t>
            </a:r>
            <a:b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2200" b="1" dirty="0" smtClean="0">
                <a:latin typeface="Garamond" panose="02020404030301010803" pitchFamily="18" charset="0"/>
              </a:rPr>
              <a:t>sono </a:t>
            </a:r>
            <a:r>
              <a:rPr lang="fr-FR" sz="2200" b="1" dirty="0" err="1" smtClean="0">
                <a:latin typeface="Garamond" panose="02020404030301010803" pitchFamily="18" charset="0"/>
              </a:rPr>
              <a:t>stati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analizzati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ed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approfonditi</a:t>
            </a:r>
            <a:r>
              <a:rPr lang="fr-FR" sz="2200" b="1" dirty="0" smtClean="0">
                <a:latin typeface="Garamond" panose="02020404030301010803" pitchFamily="18" charset="0"/>
              </a:rPr>
              <a:t> i </a:t>
            </a:r>
            <a:r>
              <a:rPr lang="fr-FR" sz="2200" b="1" dirty="0" err="1" smtClean="0">
                <a:latin typeface="Garamond" panose="02020404030301010803" pitchFamily="18" charset="0"/>
              </a:rPr>
              <a:t>bisogni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formativi</a:t>
            </a:r>
            <a:r>
              <a:rPr lang="fr-FR" sz="2200" b="1" dirty="0" smtClean="0">
                <a:latin typeface="Garamond" panose="02020404030301010803" pitchFamily="18" charset="0"/>
              </a:rPr>
              <a:t> delle </a:t>
            </a:r>
            <a:r>
              <a:rPr lang="fr-FR" sz="2200" b="1" dirty="0" err="1" smtClean="0">
                <a:latin typeface="Garamond" panose="02020404030301010803" pitchFamily="18" charset="0"/>
              </a:rPr>
              <a:t>imprese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liguri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che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hanno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presentato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domanda</a:t>
            </a:r>
            <a:r>
              <a:rPr lang="fr-FR" sz="2200" b="1" dirty="0" smtClean="0">
                <a:latin typeface="Garamond" panose="02020404030301010803" pitchFamily="18" charset="0"/>
              </a:rPr>
              <a:t>.</a:t>
            </a:r>
            <a:br>
              <a:rPr lang="fr-FR" sz="2200" b="1" dirty="0" smtClean="0">
                <a:latin typeface="Garamond" panose="02020404030301010803" pitchFamily="18" charset="0"/>
              </a:rPr>
            </a:br>
            <a:r>
              <a:rPr lang="fr-FR" sz="2200" b="1" dirty="0">
                <a:latin typeface="Garamond" panose="02020404030301010803" pitchFamily="18" charset="0"/>
              </a:rPr>
              <a:t/>
            </a:r>
            <a:br>
              <a:rPr lang="fr-FR" sz="2200" b="1" dirty="0">
                <a:latin typeface="Garamond" panose="02020404030301010803" pitchFamily="18" charset="0"/>
              </a:rPr>
            </a:b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-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svolgere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« 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matching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_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tra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imprese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e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consulenti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 » : </a:t>
            </a:r>
            <a:r>
              <a:rPr lang="fr-FR" sz="2200" b="1" dirty="0" smtClean="0">
                <a:latin typeface="Garamond" panose="02020404030301010803" pitchFamily="18" charset="0"/>
              </a:rPr>
              <a:t>l’</a:t>
            </a:r>
            <a:r>
              <a:rPr lang="fr-FR" sz="2200" b="1" dirty="0" err="1" smtClean="0">
                <a:latin typeface="Garamond" panose="02020404030301010803" pitchFamily="18" charset="0"/>
              </a:rPr>
              <a:t>attività</a:t>
            </a:r>
            <a:r>
              <a:rPr lang="fr-FR" sz="2200" b="1" dirty="0" smtClean="0">
                <a:latin typeface="Garamond" panose="02020404030301010803" pitchFamily="18" charset="0"/>
              </a:rPr>
              <a:t> ha </a:t>
            </a:r>
            <a:r>
              <a:rPr lang="fr-FR" sz="2200" b="1" dirty="0" err="1" smtClean="0">
                <a:latin typeface="Garamond" panose="02020404030301010803" pitchFamily="18" charset="0"/>
              </a:rPr>
              <a:t>riguardato</a:t>
            </a:r>
            <a:r>
              <a:rPr lang="fr-FR" sz="2200" b="1" dirty="0" smtClean="0">
                <a:latin typeface="Garamond" panose="02020404030301010803" pitchFamily="18" charset="0"/>
              </a:rPr>
              <a:t> l’</a:t>
            </a:r>
            <a:r>
              <a:rPr lang="fr-FR" sz="2200" b="1" dirty="0" err="1" smtClean="0">
                <a:latin typeface="Garamond" panose="02020404030301010803" pitchFamily="18" charset="0"/>
              </a:rPr>
              <a:t>abbinamento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tra</a:t>
            </a:r>
            <a:r>
              <a:rPr lang="fr-FR" sz="2200" b="1" dirty="0" smtClean="0">
                <a:latin typeface="Garamond" panose="02020404030301010803" pitchFamily="18" charset="0"/>
              </a:rPr>
              <a:t> le </a:t>
            </a:r>
            <a:r>
              <a:rPr lang="fr-FR" sz="2200" b="1" dirty="0" err="1" smtClean="0">
                <a:latin typeface="Garamond" panose="02020404030301010803" pitchFamily="18" charset="0"/>
              </a:rPr>
              <a:t>imprese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liguri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partecipanti</a:t>
            </a:r>
            <a:r>
              <a:rPr lang="fr-FR" sz="2200" b="1" dirty="0" smtClean="0">
                <a:latin typeface="Garamond" panose="02020404030301010803" pitchFamily="18" charset="0"/>
              </a:rPr>
              <a:t> e i </a:t>
            </a:r>
            <a:r>
              <a:rPr lang="fr-FR" sz="2200" b="1" dirty="0" err="1" smtClean="0">
                <a:latin typeface="Garamond" panose="02020404030301010803" pitchFamily="18" charset="0"/>
              </a:rPr>
              <a:t>consulenti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che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erogheranno</a:t>
            </a:r>
            <a:r>
              <a:rPr lang="fr-FR" sz="2200" b="1" dirty="0" smtClean="0">
                <a:latin typeface="Garamond" panose="02020404030301010803" pitchFamily="18" charset="0"/>
              </a:rPr>
              <a:t> le </a:t>
            </a:r>
            <a:r>
              <a:rPr lang="fr-FR" sz="2200" b="1" dirty="0" err="1" smtClean="0">
                <a:latin typeface="Garamond" panose="02020404030301010803" pitchFamily="18" charset="0"/>
              </a:rPr>
              <a:t>consulenze</a:t>
            </a:r>
            <a:r>
              <a:rPr lang="fr-FR" sz="2200" b="1" dirty="0" smtClean="0">
                <a:latin typeface="Garamond" panose="02020404030301010803" pitchFamily="18" charset="0"/>
              </a:rPr>
              <a:t>, </a:t>
            </a:r>
            <a:r>
              <a:rPr lang="fr-FR" sz="2200" b="1" dirty="0" err="1" smtClean="0">
                <a:latin typeface="Garamond" panose="02020404030301010803" pitchFamily="18" charset="0"/>
              </a:rPr>
              <a:t>individuati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nei</a:t>
            </a:r>
            <a:r>
              <a:rPr lang="fr-FR" sz="2200" b="1" dirty="0" smtClean="0">
                <a:latin typeface="Garamond" panose="02020404030301010803" pitchFamily="18" charset="0"/>
              </a:rPr>
              <a:t> vari </a:t>
            </a:r>
            <a:r>
              <a:rPr lang="fr-FR" sz="2200" b="1" dirty="0" err="1" smtClean="0">
                <a:latin typeface="Garamond" panose="02020404030301010803" pitchFamily="18" charset="0"/>
              </a:rPr>
              <a:t>settori</a:t>
            </a:r>
            <a:r>
              <a:rPr lang="fr-FR" sz="2200" b="1" dirty="0" smtClean="0">
                <a:latin typeface="Garamond" panose="02020404030301010803" pitchFamily="18" charset="0"/>
              </a:rPr>
              <a:t>.</a:t>
            </a:r>
            <a:br>
              <a:rPr lang="fr-FR" sz="2200" b="1" dirty="0" smtClean="0">
                <a:latin typeface="Garamond" panose="02020404030301010803" pitchFamily="18" charset="0"/>
              </a:rPr>
            </a:br>
            <a:r>
              <a:rPr lang="fr-FR" sz="2200" b="1" dirty="0" smtClean="0">
                <a:latin typeface="Garamond" panose="02020404030301010803" pitchFamily="18" charset="0"/>
              </a:rPr>
              <a:t>Tale </a:t>
            </a:r>
            <a:r>
              <a:rPr lang="fr-FR" sz="2200" b="1" dirty="0" err="1" smtClean="0">
                <a:latin typeface="Garamond" panose="02020404030301010803" pitchFamily="18" charset="0"/>
              </a:rPr>
              <a:t>abbinamento</a:t>
            </a:r>
            <a:r>
              <a:rPr lang="fr-FR" sz="2200" b="1" dirty="0" smtClean="0">
                <a:latin typeface="Garamond" panose="02020404030301010803" pitchFamily="18" charset="0"/>
              </a:rPr>
              <a:t> è </a:t>
            </a:r>
            <a:r>
              <a:rPr lang="fr-FR" sz="2200" b="1" dirty="0" err="1" smtClean="0">
                <a:latin typeface="Garamond" panose="02020404030301010803" pitchFamily="18" charset="0"/>
              </a:rPr>
              <a:t>stato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effettuato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tramite</a:t>
            </a:r>
            <a:r>
              <a:rPr lang="fr-FR" sz="2200" b="1" dirty="0" smtClean="0">
                <a:latin typeface="Garamond" panose="02020404030301010803" pitchFamily="18" charset="0"/>
              </a:rPr>
              <a:t> il </a:t>
            </a:r>
            <a:r>
              <a:rPr lang="fr-FR" sz="2200" b="1" dirty="0" err="1" smtClean="0">
                <a:latin typeface="Garamond" panose="02020404030301010803" pitchFamily="18" charset="0"/>
              </a:rPr>
              <a:t>supporto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del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partner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facilitatore</a:t>
            </a:r>
            <a:r>
              <a:rPr lang="fr-FR" sz="2200" b="1" dirty="0" smtClean="0">
                <a:latin typeface="Garamond" panose="02020404030301010803" pitchFamily="18" charset="0"/>
              </a:rPr>
              <a:t> </a:t>
            </a:r>
            <a:r>
              <a:rPr lang="fr-FR" sz="2200" b="1" dirty="0" err="1" smtClean="0">
                <a:latin typeface="Garamond" panose="02020404030301010803" pitchFamily="18" charset="0"/>
              </a:rPr>
              <a:t>Signum</a:t>
            </a:r>
            <a:r>
              <a:rPr lang="fr-FR" sz="2200" b="1" dirty="0" smtClean="0">
                <a:latin typeface="Garamond" panose="02020404030301010803" pitchFamily="18" charset="0"/>
              </a:rPr>
              <a:t>.</a:t>
            </a:r>
            <a:br>
              <a:rPr lang="fr-FR" sz="2200" b="1" dirty="0" smtClean="0">
                <a:latin typeface="Garamond" panose="02020404030301010803" pitchFamily="18" charset="0"/>
              </a:rPr>
            </a:br>
            <a:r>
              <a:rPr lang="fr-FR" sz="2000" b="1" dirty="0" smtClean="0">
                <a:latin typeface="Garamond" panose="02020404030301010803" pitchFamily="18" charset="0"/>
              </a:rPr>
              <a:t/>
            </a:r>
            <a:br>
              <a:rPr lang="fr-FR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endParaRPr lang="it-IT" sz="20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68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4649727"/>
          </a:xfrm>
        </p:spPr>
        <p:txBody>
          <a:bodyPr>
            <a:normAutofit fontScale="90000"/>
          </a:bodyPr>
          <a:lstStyle/>
          <a:p>
            <a:pPr algn="l"/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2000" b="1" dirty="0" err="1" smtClean="0">
                <a:solidFill>
                  <a:schemeClr val="accent5"/>
                </a:solidFill>
                <a:latin typeface="Arial Black" pitchFamily="34" charset="0"/>
              </a:rPr>
              <a:t>Imprese</a:t>
            </a:r>
            <a:r>
              <a:rPr lang="fr-FR" sz="2000" b="1" dirty="0" smtClean="0">
                <a:solidFill>
                  <a:schemeClr val="accent5"/>
                </a:solidFill>
                <a:latin typeface="Arial Black" pitchFamily="34" charset="0"/>
              </a:rPr>
              <a:t> </a:t>
            </a:r>
            <a:r>
              <a:rPr lang="fr-FR" sz="2000" b="1" dirty="0" err="1" smtClean="0">
                <a:solidFill>
                  <a:schemeClr val="accent5"/>
                </a:solidFill>
                <a:latin typeface="Arial Black" pitchFamily="34" charset="0"/>
              </a:rPr>
              <a:t>individuate</a:t>
            </a:r>
            <a:r>
              <a:rPr lang="fr-FR" sz="2000" b="1" dirty="0">
                <a:solidFill>
                  <a:schemeClr val="accent5"/>
                </a:solidFill>
                <a:latin typeface="Arial Black" pitchFamily="34" charset="0"/>
              </a:rPr>
              <a:t> </a:t>
            </a:r>
            <a:r>
              <a:rPr lang="fr-FR" sz="2000" b="1" dirty="0" smtClean="0">
                <a:solidFill>
                  <a:schemeClr val="accent5"/>
                </a:solidFill>
                <a:latin typeface="Arial Black" pitchFamily="34" charset="0"/>
              </a:rPr>
              <a:t>dalla </a:t>
            </a:r>
            <a:r>
              <a:rPr lang="fr-FR" sz="2000" b="1" dirty="0" smtClean="0">
                <a:solidFill>
                  <a:schemeClr val="accent5"/>
                </a:solidFill>
                <a:latin typeface="Arial Black" pitchFamily="34" charset="0"/>
              </a:rPr>
              <a:t>CCIAA </a:t>
            </a:r>
            <a:r>
              <a:rPr lang="fr-FR" sz="2000" b="1" dirty="0" err="1" smtClean="0">
                <a:solidFill>
                  <a:schemeClr val="accent5"/>
                </a:solidFill>
                <a:latin typeface="Arial Black" pitchFamily="34" charset="0"/>
              </a:rPr>
              <a:t>Riviere</a:t>
            </a:r>
            <a:r>
              <a:rPr lang="fr-FR" sz="2000" b="1" dirty="0" smtClean="0">
                <a:solidFill>
                  <a:schemeClr val="accent5"/>
                </a:solidFill>
                <a:latin typeface="Arial Black" pitchFamily="34" charset="0"/>
              </a:rPr>
              <a:t> di </a:t>
            </a:r>
            <a:r>
              <a:rPr lang="fr-FR" sz="2000" b="1" dirty="0" err="1" smtClean="0">
                <a:solidFill>
                  <a:schemeClr val="accent5"/>
                </a:solidFill>
                <a:latin typeface="Arial Black" pitchFamily="34" charset="0"/>
              </a:rPr>
              <a:t>Liguria</a:t>
            </a:r>
            <a:r>
              <a:rPr lang="fr-FR" sz="2000" b="1" dirty="0" smtClean="0">
                <a:solidFill>
                  <a:schemeClr val="accent5"/>
                </a:solidFill>
                <a:latin typeface="Arial Black" pitchFamily="34" charset="0"/>
              </a:rPr>
              <a:t>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7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u="sng" dirty="0">
                <a:solidFill>
                  <a:schemeClr val="accent5"/>
                </a:solidFill>
                <a:latin typeface="Garamond" panose="02020404030301010803" pitchFamily="18" charset="0"/>
              </a:rPr>
              <a:t>1 </a:t>
            </a:r>
            <a:r>
              <a:rPr lang="fr-FR" sz="1700" b="1" u="sng" dirty="0" err="1">
                <a:solidFill>
                  <a:schemeClr val="accent5"/>
                </a:solidFill>
                <a:latin typeface="Garamond" panose="02020404030301010803" pitchFamily="18" charset="0"/>
              </a:rPr>
              <a:t>Az.Agricola</a:t>
            </a:r>
            <a:r>
              <a:rPr lang="fr-FR" sz="1700" b="1" u="sng" dirty="0">
                <a:solidFill>
                  <a:schemeClr val="accent5"/>
                </a:solidFill>
                <a:latin typeface="Garamond" panose="02020404030301010803" pitchFamily="18" charset="0"/>
              </a:rPr>
              <a:t> </a:t>
            </a:r>
            <a:r>
              <a:rPr lang="fr-FR" sz="1700" b="1" u="sng" dirty="0" err="1" smtClean="0">
                <a:solidFill>
                  <a:schemeClr val="accent5"/>
                </a:solidFill>
                <a:latin typeface="Garamond" panose="02020404030301010803" pitchFamily="18" charset="0"/>
              </a:rPr>
              <a:t>Gazzotti</a:t>
            </a:r>
            <a:r>
              <a:rPr lang="fr-FR" sz="17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> </a:t>
            </a:r>
            <a:r>
              <a:rPr lang="fr-FR" sz="1700" b="1" dirty="0" smtClean="0">
                <a:latin typeface="Garamond" panose="02020404030301010803" pitchFamily="18" charset="0"/>
              </a:rPr>
              <a:t/>
            </a:r>
            <a:br>
              <a:rPr lang="fr-FR" sz="1700" b="1" dirty="0" smtClean="0">
                <a:latin typeface="Garamond" panose="02020404030301010803" pitchFamily="18" charset="0"/>
              </a:rPr>
            </a:br>
            <a:r>
              <a:rPr lang="fr-FR" sz="1700" b="1" i="1" dirty="0" err="1" smtClean="0">
                <a:latin typeface="Garamond" panose="02020404030301010803" pitchFamily="18" charset="0"/>
              </a:rPr>
              <a:t>localizzazione</a:t>
            </a:r>
            <a:r>
              <a:rPr lang="fr-FR" sz="1700" b="1" dirty="0" smtClean="0">
                <a:latin typeface="Garamond" panose="02020404030301010803" pitchFamily="18" charset="0"/>
              </a:rPr>
              <a:t>: </a:t>
            </a:r>
            <a:r>
              <a:rPr lang="fr-FR" sz="1700" b="1" dirty="0" err="1" smtClean="0">
                <a:latin typeface="Garamond" panose="02020404030301010803" pitchFamily="18" charset="0"/>
              </a:rPr>
              <a:t>Borghetto</a:t>
            </a:r>
            <a:r>
              <a:rPr lang="fr-FR" sz="1700" b="1" dirty="0" smtClean="0">
                <a:latin typeface="Garamond" panose="02020404030301010803" pitchFamily="18" charset="0"/>
              </a:rPr>
              <a:t> Santo </a:t>
            </a:r>
            <a:r>
              <a:rPr lang="fr-FR" sz="1700" b="1" dirty="0" err="1" smtClean="0">
                <a:latin typeface="Garamond" panose="02020404030301010803" pitchFamily="18" charset="0"/>
              </a:rPr>
              <a:t>Spirito</a:t>
            </a:r>
            <a:r>
              <a:rPr lang="fr-FR" sz="1700" b="1" dirty="0" smtClean="0">
                <a:latin typeface="Garamond" panose="02020404030301010803" pitchFamily="18" charset="0"/>
              </a:rPr>
              <a:t> (SV ).</a:t>
            </a:r>
            <a:br>
              <a:rPr lang="fr-FR" sz="1700" b="1" dirty="0" smtClean="0">
                <a:latin typeface="Garamond" panose="02020404030301010803" pitchFamily="18" charset="0"/>
              </a:rPr>
            </a:br>
            <a:r>
              <a:rPr lang="fr-FR" sz="1700" b="1" i="1" dirty="0" err="1" smtClean="0">
                <a:latin typeface="Garamond" panose="02020404030301010803" pitchFamily="18" charset="0"/>
              </a:rPr>
              <a:t>settore</a:t>
            </a:r>
            <a:r>
              <a:rPr lang="fr-FR" sz="1700" b="1" i="1" dirty="0" smtClean="0">
                <a:latin typeface="Garamond" panose="02020404030301010803" pitchFamily="18" charset="0"/>
              </a:rPr>
              <a:t>/</a:t>
            </a:r>
            <a:r>
              <a:rPr lang="fr-FR" sz="1700" b="1" i="1" dirty="0" err="1" smtClean="0">
                <a:latin typeface="Garamond" panose="02020404030301010803" pitchFamily="18" charset="0"/>
              </a:rPr>
              <a:t>attività</a:t>
            </a:r>
            <a:r>
              <a:rPr lang="fr-FR" sz="1700" b="1" i="1" dirty="0" smtClean="0">
                <a:latin typeface="Garamond" panose="02020404030301010803" pitchFamily="18" charset="0"/>
              </a:rPr>
              <a:t> </a:t>
            </a:r>
            <a:r>
              <a:rPr lang="fr-FR" sz="1700" b="1" i="1" dirty="0" err="1" smtClean="0">
                <a:latin typeface="Garamond" panose="02020404030301010803" pitchFamily="18" charset="0"/>
              </a:rPr>
              <a:t>prevalente</a:t>
            </a:r>
            <a:r>
              <a:rPr lang="fr-FR" sz="1700" b="1" i="1" dirty="0">
                <a:latin typeface="Garamond" panose="02020404030301010803" pitchFamily="18" charset="0"/>
              </a:rPr>
              <a:t> </a:t>
            </a:r>
            <a:r>
              <a:rPr lang="fr-FR" sz="1700" b="1" dirty="0">
                <a:latin typeface="Garamond" panose="02020404030301010803" pitchFamily="18" charset="0"/>
              </a:rPr>
              <a:t>: </a:t>
            </a:r>
            <a:r>
              <a:rPr lang="fr-FR" sz="1700" b="1" dirty="0" err="1" smtClean="0">
                <a:latin typeface="Garamond" panose="02020404030301010803" pitchFamily="18" charset="0"/>
              </a:rPr>
              <a:t>coltivazione</a:t>
            </a:r>
            <a:r>
              <a:rPr lang="fr-FR" sz="1700" b="1" dirty="0" smtClean="0">
                <a:latin typeface="Garamond" panose="02020404030301010803" pitchFamily="18" charset="0"/>
              </a:rPr>
              <a:t> di </a:t>
            </a:r>
            <a:r>
              <a:rPr lang="fr-FR" sz="1700" b="1" dirty="0" err="1" smtClean="0">
                <a:latin typeface="Garamond" panose="02020404030301010803" pitchFamily="18" charset="0"/>
              </a:rPr>
              <a:t>ortaggi</a:t>
            </a:r>
            <a:r>
              <a:rPr lang="fr-FR" sz="1700" b="1" dirty="0" smtClean="0">
                <a:latin typeface="Garamond" panose="02020404030301010803" pitchFamily="18" charset="0"/>
              </a:rPr>
              <a:t>.</a:t>
            </a:r>
            <a:br>
              <a:rPr lang="fr-FR" sz="1700" b="1" dirty="0" smtClean="0">
                <a:latin typeface="Garamond" panose="02020404030301010803" pitchFamily="18" charset="0"/>
              </a:rPr>
            </a:br>
            <a:r>
              <a:rPr lang="fr-FR" sz="1700" b="1" i="1" dirty="0" err="1" smtClean="0">
                <a:latin typeface="Garamond" panose="02020404030301010803" pitchFamily="18" charset="0"/>
              </a:rPr>
              <a:t>bisogni</a:t>
            </a:r>
            <a:r>
              <a:rPr lang="fr-FR" sz="1700" b="1" i="1" dirty="0" smtClean="0">
                <a:latin typeface="Garamond" panose="02020404030301010803" pitchFamily="18" charset="0"/>
              </a:rPr>
              <a:t> </a:t>
            </a:r>
            <a:r>
              <a:rPr lang="fr-FR" sz="1700" b="1" i="1" dirty="0" err="1" smtClean="0">
                <a:latin typeface="Garamond" panose="02020404030301010803" pitchFamily="18" charset="0"/>
              </a:rPr>
              <a:t>formativi</a:t>
            </a:r>
            <a:r>
              <a:rPr lang="fr-FR" sz="1700" b="1" i="1" dirty="0" smtClean="0">
                <a:latin typeface="Garamond" panose="02020404030301010803" pitchFamily="18" charset="0"/>
              </a:rPr>
              <a:t> : </a:t>
            </a:r>
            <a:r>
              <a:rPr lang="it-IT" sz="1700" b="1" dirty="0" smtClean="0">
                <a:latin typeface="Garamond" panose="02020404030301010803" pitchFamily="18" charset="0"/>
              </a:rPr>
              <a:t>marketing </a:t>
            </a:r>
            <a:r>
              <a:rPr lang="it-IT" sz="1700" b="1" dirty="0">
                <a:latin typeface="Garamond" panose="02020404030301010803" pitchFamily="18" charset="0"/>
              </a:rPr>
              <a:t>operativo </a:t>
            </a:r>
            <a:r>
              <a:rPr lang="it-IT" sz="1700" b="1" dirty="0" smtClean="0">
                <a:latin typeface="Garamond" panose="02020404030301010803" pitchFamily="18" charset="0"/>
              </a:rPr>
              <a:t>e internazionalizzazione, strategie </a:t>
            </a:r>
            <a:r>
              <a:rPr lang="it-IT" sz="1700" b="1" dirty="0">
                <a:latin typeface="Garamond" panose="02020404030301010803" pitchFamily="18" charset="0"/>
              </a:rPr>
              <a:t>di </a:t>
            </a:r>
            <a:r>
              <a:rPr lang="it-IT" sz="1700" b="1" dirty="0" smtClean="0">
                <a:latin typeface="Garamond" panose="02020404030301010803" pitchFamily="18" charset="0"/>
              </a:rPr>
              <a:t>comunicazione.</a:t>
            </a:r>
            <a:r>
              <a:rPr lang="fr-FR" sz="1700" b="1" dirty="0" smtClean="0">
                <a:latin typeface="Garamond" panose="02020404030301010803" pitchFamily="18" charset="0"/>
              </a:rPr>
              <a:t/>
            </a:r>
            <a:br>
              <a:rPr lang="fr-FR" sz="1700" b="1" dirty="0" smtClean="0">
                <a:latin typeface="Garamond" panose="02020404030301010803" pitchFamily="18" charset="0"/>
              </a:rPr>
            </a:br>
            <a:r>
              <a:rPr lang="fr-FR" sz="17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7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u="sng" dirty="0">
                <a:solidFill>
                  <a:schemeClr val="accent5"/>
                </a:solidFill>
                <a:latin typeface="Garamond" panose="02020404030301010803" pitchFamily="18" charset="0"/>
              </a:rPr>
              <a:t>2. Cristina </a:t>
            </a:r>
            <a:r>
              <a:rPr lang="fr-FR" sz="1700" b="1" u="sng" dirty="0" err="1" smtClean="0">
                <a:solidFill>
                  <a:schemeClr val="accent5"/>
                </a:solidFill>
                <a:latin typeface="Garamond" panose="02020404030301010803" pitchFamily="18" charset="0"/>
              </a:rPr>
              <a:t>Puppo</a:t>
            </a:r>
            <a:r>
              <a:rPr lang="fr-FR" sz="1700" b="1" u="sng" dirty="0">
                <a:solidFill>
                  <a:schemeClr val="accent5"/>
                </a:solidFill>
                <a:latin typeface="Garamond" panose="02020404030301010803" pitchFamily="18" charset="0"/>
              </a:rPr>
              <a:t> </a:t>
            </a:r>
            <a: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i="1" dirty="0" err="1" smtClean="0">
                <a:latin typeface="Garamond" panose="02020404030301010803" pitchFamily="18" charset="0"/>
              </a:rPr>
              <a:t>localizzazione</a:t>
            </a:r>
            <a:r>
              <a:rPr lang="fr-FR" sz="1700" b="1" i="1" dirty="0" smtClean="0">
                <a:latin typeface="Garamond" panose="02020404030301010803" pitchFamily="18" charset="0"/>
              </a:rPr>
              <a:t> </a:t>
            </a:r>
            <a:r>
              <a:rPr lang="fr-FR" sz="1700" b="1" dirty="0" smtClean="0">
                <a:latin typeface="Garamond" panose="02020404030301010803" pitchFamily="18" charset="0"/>
              </a:rPr>
              <a:t>:</a:t>
            </a:r>
            <a:r>
              <a:rPr lang="fr-FR" sz="1700" b="1" dirty="0" err="1" smtClean="0">
                <a:latin typeface="Garamond" panose="02020404030301010803" pitchFamily="18" charset="0"/>
              </a:rPr>
              <a:t>Savona</a:t>
            </a:r>
            <a:r>
              <a:rPr lang="fr-FR" sz="1700" b="1" dirty="0" smtClean="0">
                <a:latin typeface="Garamond" panose="02020404030301010803" pitchFamily="18" charset="0"/>
              </a:rPr>
              <a:t>.</a:t>
            </a:r>
            <a:r>
              <a:rPr lang="it-IT" sz="1700" b="1" dirty="0" smtClean="0">
                <a:latin typeface="Garamond" panose="02020404030301010803" pitchFamily="18" charset="0"/>
              </a:rPr>
              <a:t/>
            </a:r>
            <a:br>
              <a:rPr lang="it-IT" sz="1700" b="1" dirty="0" smtClean="0">
                <a:latin typeface="Garamond" panose="02020404030301010803" pitchFamily="18" charset="0"/>
              </a:rPr>
            </a:br>
            <a:r>
              <a:rPr lang="fr-FR" sz="1700" b="1" i="1" dirty="0" err="1">
                <a:latin typeface="Garamond" panose="02020404030301010803" pitchFamily="18" charset="0"/>
              </a:rPr>
              <a:t>settore</a:t>
            </a:r>
            <a:r>
              <a:rPr lang="fr-FR" sz="1700" b="1" i="1" dirty="0">
                <a:latin typeface="Garamond" panose="02020404030301010803" pitchFamily="18" charset="0"/>
              </a:rPr>
              <a:t>/</a:t>
            </a:r>
            <a:r>
              <a:rPr lang="fr-FR" sz="1700" b="1" i="1" dirty="0" err="1">
                <a:latin typeface="Garamond" panose="02020404030301010803" pitchFamily="18" charset="0"/>
              </a:rPr>
              <a:t>attività</a:t>
            </a:r>
            <a:r>
              <a:rPr lang="fr-FR" sz="1700" b="1" i="1" dirty="0">
                <a:latin typeface="Garamond" panose="02020404030301010803" pitchFamily="18" charset="0"/>
              </a:rPr>
              <a:t> </a:t>
            </a:r>
            <a:r>
              <a:rPr lang="fr-FR" sz="1700" b="1" i="1" dirty="0" err="1">
                <a:latin typeface="Garamond" panose="02020404030301010803" pitchFamily="18" charset="0"/>
              </a:rPr>
              <a:t>prevalente</a:t>
            </a:r>
            <a:r>
              <a:rPr lang="fr-FR" sz="1700" b="1" dirty="0">
                <a:latin typeface="Garamond" panose="02020404030301010803" pitchFamily="18" charset="0"/>
              </a:rPr>
              <a:t>: </a:t>
            </a:r>
            <a:r>
              <a:rPr lang="fr-FR" sz="1700" b="1" dirty="0" err="1" smtClean="0">
                <a:latin typeface="Garamond" panose="02020404030301010803" pitchFamily="18" charset="0"/>
              </a:rPr>
              <a:t>turismo</a:t>
            </a:r>
            <a:r>
              <a:rPr lang="fr-FR" sz="1700" b="1" dirty="0" smtClean="0">
                <a:latin typeface="Garamond" panose="02020404030301010803" pitchFamily="18" charset="0"/>
              </a:rPr>
              <a:t> legato a tour </a:t>
            </a:r>
            <a:r>
              <a:rPr lang="fr-FR" sz="1700" b="1" dirty="0" err="1" smtClean="0">
                <a:latin typeface="Garamond" panose="02020404030301010803" pitchFamily="18" charset="0"/>
              </a:rPr>
              <a:t>enogastronomici</a:t>
            </a:r>
            <a:r>
              <a:rPr lang="fr-FR" sz="1700" b="1" dirty="0" smtClean="0">
                <a:latin typeface="Garamond" panose="02020404030301010803" pitchFamily="18" charset="0"/>
              </a:rPr>
              <a:t> (</a:t>
            </a:r>
            <a:r>
              <a:rPr lang="fr-FR" sz="1700" b="1" dirty="0" err="1" smtClean="0">
                <a:latin typeface="Garamond" panose="02020404030301010803" pitchFamily="18" charset="0"/>
              </a:rPr>
              <a:t>agenzia</a:t>
            </a:r>
            <a:r>
              <a:rPr lang="fr-FR" sz="1700" b="1" dirty="0" smtClean="0">
                <a:latin typeface="Garamond" panose="02020404030301010803" pitchFamily="18" charset="0"/>
              </a:rPr>
              <a:t> di </a:t>
            </a:r>
            <a:r>
              <a:rPr lang="fr-FR" sz="1700" b="1" dirty="0" err="1" smtClean="0">
                <a:latin typeface="Garamond" panose="02020404030301010803" pitchFamily="18" charset="0"/>
              </a:rPr>
              <a:t>viaggio</a:t>
            </a:r>
            <a:r>
              <a:rPr lang="fr-FR" sz="1700" b="1" dirty="0" smtClean="0">
                <a:latin typeface="Garamond" panose="02020404030301010803" pitchFamily="18" charset="0"/>
              </a:rPr>
              <a:t> </a:t>
            </a:r>
            <a:r>
              <a:rPr lang="fr-FR" sz="1700" b="1" dirty="0" err="1" smtClean="0">
                <a:latin typeface="Garamond" panose="02020404030301010803" pitchFamily="18" charset="0"/>
              </a:rPr>
              <a:t>che</a:t>
            </a:r>
            <a:r>
              <a:rPr lang="fr-FR" sz="1700" b="1" dirty="0" smtClean="0">
                <a:latin typeface="Garamond" panose="02020404030301010803" pitchFamily="18" charset="0"/>
              </a:rPr>
              <a:t> </a:t>
            </a:r>
            <a:r>
              <a:rPr lang="fr-FR" sz="1700" b="1" dirty="0" err="1" smtClean="0">
                <a:latin typeface="Garamond" panose="02020404030301010803" pitchFamily="18" charset="0"/>
              </a:rPr>
              <a:t>organizza</a:t>
            </a:r>
            <a:r>
              <a:rPr lang="fr-FR" sz="1700" b="1" dirty="0" smtClean="0">
                <a:latin typeface="Garamond" panose="02020404030301010803" pitchFamily="18" charset="0"/>
              </a:rPr>
              <a:t> </a:t>
            </a:r>
            <a:r>
              <a:rPr lang="fr-FR" sz="1700" b="1" dirty="0" err="1" smtClean="0">
                <a:latin typeface="Garamond" panose="02020404030301010803" pitchFamily="18" charset="0"/>
              </a:rPr>
              <a:t>pacchetti</a:t>
            </a:r>
            <a:r>
              <a:rPr lang="fr-FR" sz="1700" b="1" dirty="0" smtClean="0">
                <a:latin typeface="Garamond" panose="02020404030301010803" pitchFamily="18" charset="0"/>
              </a:rPr>
              <a:t> </a:t>
            </a:r>
            <a:r>
              <a:rPr lang="fr-FR" sz="1700" b="1" dirty="0" err="1" smtClean="0">
                <a:latin typeface="Garamond" panose="02020404030301010803" pitchFamily="18" charset="0"/>
              </a:rPr>
              <a:t>turistici</a:t>
            </a:r>
            <a:r>
              <a:rPr lang="fr-FR" sz="1700" b="1" dirty="0" smtClean="0">
                <a:latin typeface="Garamond" panose="02020404030301010803" pitchFamily="18" charset="0"/>
              </a:rPr>
              <a:t>).</a:t>
            </a:r>
            <a:br>
              <a:rPr lang="fr-FR" sz="1700" b="1" dirty="0" smtClean="0">
                <a:latin typeface="Garamond" panose="02020404030301010803" pitchFamily="18" charset="0"/>
              </a:rPr>
            </a:br>
            <a:r>
              <a:rPr lang="fr-FR" sz="1700" b="1" i="1" dirty="0" err="1" smtClean="0">
                <a:latin typeface="Garamond" panose="02020404030301010803" pitchFamily="18" charset="0"/>
              </a:rPr>
              <a:t>bisogni</a:t>
            </a:r>
            <a:r>
              <a:rPr lang="fr-FR" sz="1700" b="1" i="1" dirty="0" smtClean="0">
                <a:latin typeface="Garamond" panose="02020404030301010803" pitchFamily="18" charset="0"/>
              </a:rPr>
              <a:t> </a:t>
            </a:r>
            <a:r>
              <a:rPr lang="fr-FR" sz="1700" b="1" i="1" dirty="0" err="1" smtClean="0">
                <a:latin typeface="Garamond" panose="02020404030301010803" pitchFamily="18" charset="0"/>
              </a:rPr>
              <a:t>formativi</a:t>
            </a:r>
            <a:r>
              <a:rPr lang="fr-FR" sz="1700" b="1" dirty="0" smtClean="0">
                <a:latin typeface="Garamond" panose="02020404030301010803" pitchFamily="18" charset="0"/>
              </a:rPr>
              <a:t>:</a:t>
            </a:r>
            <a:r>
              <a:rPr lang="it-IT" sz="1700" dirty="0"/>
              <a:t> </a:t>
            </a:r>
            <a:r>
              <a:rPr lang="it-IT" sz="1700" b="1" dirty="0" smtClean="0">
                <a:latin typeface="Garamond" panose="02020404030301010803" pitchFamily="18" charset="0"/>
              </a:rPr>
              <a:t>assistenza normativa legale ,</a:t>
            </a:r>
            <a:r>
              <a:rPr lang="it-IT" sz="1700" dirty="0" smtClean="0"/>
              <a:t> </a:t>
            </a:r>
            <a:r>
              <a:rPr lang="it-IT" sz="1700" b="1" dirty="0" smtClean="0">
                <a:latin typeface="Garamond" panose="02020404030301010803" pitchFamily="18" charset="0"/>
              </a:rPr>
              <a:t>marketing </a:t>
            </a:r>
            <a:r>
              <a:rPr lang="it-IT" sz="1700" b="1" dirty="0">
                <a:latin typeface="Garamond" panose="02020404030301010803" pitchFamily="18" charset="0"/>
              </a:rPr>
              <a:t>operativo e internazionalizzazione </a:t>
            </a:r>
            <a:r>
              <a:rPr lang="it-IT" sz="1700" b="1" dirty="0" smtClean="0">
                <a:latin typeface="Garamond" panose="02020404030301010803" pitchFamily="18" charset="0"/>
              </a:rPr>
              <a:t>, strategie </a:t>
            </a:r>
            <a:r>
              <a:rPr lang="it-IT" sz="1700" b="1" dirty="0">
                <a:latin typeface="Garamond" panose="02020404030301010803" pitchFamily="18" charset="0"/>
              </a:rPr>
              <a:t>di </a:t>
            </a:r>
            <a:r>
              <a:rPr lang="it-IT" sz="1700" b="1" dirty="0" smtClean="0">
                <a:latin typeface="Garamond" panose="02020404030301010803" pitchFamily="18" charset="0"/>
              </a:rPr>
              <a:t>comunicazione.</a:t>
            </a:r>
            <a: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it-IT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it-IT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it-IT" sz="17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>3. LSS SRL</a:t>
            </a:r>
            <a:r>
              <a:rPr lang="it-IT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it-IT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dirty="0" err="1">
                <a:latin typeface="Garamond" panose="02020404030301010803" pitchFamily="18" charset="0"/>
              </a:rPr>
              <a:t>localizzazione</a:t>
            </a:r>
            <a:r>
              <a:rPr lang="fr-FR" sz="1700" b="1" dirty="0">
                <a:latin typeface="Garamond" panose="02020404030301010803" pitchFamily="18" charset="0"/>
              </a:rPr>
              <a:t> </a:t>
            </a:r>
            <a:r>
              <a:rPr lang="fr-FR" sz="1700" b="1" dirty="0" smtClean="0">
                <a:latin typeface="Garamond" panose="02020404030301010803" pitchFamily="18" charset="0"/>
              </a:rPr>
              <a:t>:</a:t>
            </a:r>
            <a:r>
              <a:rPr lang="it-IT" sz="1700" b="1" dirty="0">
                <a:latin typeface="Garamond" panose="02020404030301010803" pitchFamily="18" charset="0"/>
              </a:rPr>
              <a:t> </a:t>
            </a:r>
            <a:r>
              <a:rPr lang="it-IT" sz="1700" b="1" dirty="0" smtClean="0">
                <a:latin typeface="Garamond" panose="02020404030301010803" pitchFamily="18" charset="0"/>
              </a:rPr>
              <a:t>Genova. </a:t>
            </a:r>
            <a:r>
              <a:rPr lang="it-IT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it-IT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i="1" dirty="0" err="1">
                <a:latin typeface="Garamond" panose="02020404030301010803" pitchFamily="18" charset="0"/>
              </a:rPr>
              <a:t>settore</a:t>
            </a:r>
            <a:r>
              <a:rPr lang="fr-FR" sz="1700" b="1" i="1" dirty="0">
                <a:latin typeface="Garamond" panose="02020404030301010803" pitchFamily="18" charset="0"/>
              </a:rPr>
              <a:t>/</a:t>
            </a:r>
            <a:r>
              <a:rPr lang="fr-FR" sz="1700" b="1" i="1" dirty="0" err="1">
                <a:latin typeface="Garamond" panose="02020404030301010803" pitchFamily="18" charset="0"/>
              </a:rPr>
              <a:t>attività</a:t>
            </a:r>
            <a:r>
              <a:rPr lang="fr-FR" sz="1700" b="1" i="1" dirty="0">
                <a:latin typeface="Garamond" panose="02020404030301010803" pitchFamily="18" charset="0"/>
              </a:rPr>
              <a:t> </a:t>
            </a:r>
            <a:r>
              <a:rPr lang="fr-FR" sz="1700" b="1" i="1" dirty="0" err="1">
                <a:latin typeface="Garamond" panose="02020404030301010803" pitchFamily="18" charset="0"/>
              </a:rPr>
              <a:t>prevalente</a:t>
            </a:r>
            <a:r>
              <a:rPr lang="fr-FR" sz="1700" b="1" i="1" dirty="0" smtClean="0">
                <a:latin typeface="Garamond" panose="02020404030301010803" pitchFamily="18" charset="0"/>
              </a:rPr>
              <a:t>: </a:t>
            </a:r>
            <a:r>
              <a:rPr lang="fr-FR" sz="1700" b="1" dirty="0" err="1" smtClean="0">
                <a:latin typeface="Garamond" panose="02020404030301010803" pitchFamily="18" charset="0"/>
              </a:rPr>
              <a:t>commercio</a:t>
            </a:r>
            <a:r>
              <a:rPr lang="fr-FR" sz="1700" b="1" dirty="0" smtClean="0">
                <a:latin typeface="Garamond" panose="02020404030301010803" pitchFamily="18" charset="0"/>
              </a:rPr>
              <a:t> (</a:t>
            </a:r>
            <a:r>
              <a:rPr lang="fr-FR" sz="1700" b="1" dirty="0" err="1" smtClean="0">
                <a:latin typeface="Garamond" panose="02020404030301010803" pitchFamily="18" charset="0"/>
              </a:rPr>
              <a:t>vendita</a:t>
            </a:r>
            <a:r>
              <a:rPr lang="fr-FR" sz="1700" b="1" dirty="0" smtClean="0">
                <a:latin typeface="Garamond" panose="02020404030301010803" pitchFamily="18" charset="0"/>
              </a:rPr>
              <a:t>  di </a:t>
            </a:r>
            <a:r>
              <a:rPr lang="fr-FR" sz="1700" b="1" dirty="0" err="1" smtClean="0">
                <a:latin typeface="Garamond" panose="02020404030301010803" pitchFamily="18" charset="0"/>
              </a:rPr>
              <a:t>prodotti</a:t>
            </a:r>
            <a:r>
              <a:rPr lang="fr-FR" sz="1700" b="1" dirty="0" smtClean="0">
                <a:latin typeface="Garamond" panose="02020404030301010803" pitchFamily="18" charset="0"/>
              </a:rPr>
              <a:t> </a:t>
            </a:r>
            <a:r>
              <a:rPr lang="fr-FR" sz="1700" b="1" dirty="0" err="1" smtClean="0">
                <a:latin typeface="Garamond" panose="02020404030301010803" pitchFamily="18" charset="0"/>
              </a:rPr>
              <a:t>alimentari</a:t>
            </a:r>
            <a:r>
              <a:rPr lang="fr-FR" sz="1700" b="1" dirty="0" smtClean="0">
                <a:latin typeface="Garamond" panose="02020404030301010803" pitchFamily="18" charset="0"/>
              </a:rPr>
              <a:t>).</a:t>
            </a:r>
            <a: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700" b="1" i="1" dirty="0" err="1">
                <a:latin typeface="Garamond" panose="02020404030301010803" pitchFamily="18" charset="0"/>
              </a:rPr>
              <a:t>bisogni</a:t>
            </a:r>
            <a:r>
              <a:rPr lang="fr-FR" sz="1700" b="1" i="1" dirty="0">
                <a:latin typeface="Garamond" panose="02020404030301010803" pitchFamily="18" charset="0"/>
              </a:rPr>
              <a:t> </a:t>
            </a:r>
            <a:r>
              <a:rPr lang="fr-FR" sz="1700" b="1" i="1" dirty="0" err="1" smtClean="0">
                <a:latin typeface="Garamond" panose="02020404030301010803" pitchFamily="18" charset="0"/>
              </a:rPr>
              <a:t>formativi</a:t>
            </a:r>
            <a:r>
              <a:rPr lang="fr-FR" sz="1700" b="1" dirty="0" smtClean="0">
                <a:latin typeface="Garamond" panose="02020404030301010803" pitchFamily="18" charset="0"/>
              </a:rPr>
              <a:t>: </a:t>
            </a:r>
            <a:r>
              <a:rPr lang="it-IT" sz="1700" b="1" dirty="0" smtClean="0">
                <a:latin typeface="Garamond" panose="02020404030301010803" pitchFamily="18" charset="0"/>
              </a:rPr>
              <a:t>strategie </a:t>
            </a:r>
            <a:r>
              <a:rPr lang="it-IT" sz="1700" b="1" dirty="0">
                <a:latin typeface="Garamond" panose="02020404030301010803" pitchFamily="18" charset="0"/>
              </a:rPr>
              <a:t>comunicazione, </a:t>
            </a:r>
            <a:r>
              <a:rPr lang="it-IT" sz="1700" b="1" dirty="0" smtClean="0">
                <a:latin typeface="Garamond" panose="02020404030301010803" pitchFamily="18" charset="0"/>
              </a:rPr>
              <a:t>trasferimento </a:t>
            </a:r>
            <a:r>
              <a:rPr lang="it-IT" sz="1700" b="1" dirty="0">
                <a:latin typeface="Garamond" panose="02020404030301010803" pitchFamily="18" charset="0"/>
              </a:rPr>
              <a:t>tecnologico e </a:t>
            </a:r>
            <a:r>
              <a:rPr lang="it-IT" sz="1700" b="1" dirty="0" smtClean="0">
                <a:latin typeface="Garamond" panose="02020404030301010803" pitchFamily="18" charset="0"/>
              </a:rPr>
              <a:t>innovazione.</a:t>
            </a:r>
            <a: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600" b="1" dirty="0" smtClean="0"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latin typeface="Garamond" panose="02020404030301010803" pitchFamily="18" charset="0"/>
              </a:rPr>
            </a:br>
            <a:r>
              <a:rPr lang="fr-FR" sz="1400" b="1" dirty="0" smtClean="0">
                <a:latin typeface="Garamond" panose="02020404030301010803" pitchFamily="18" charset="0"/>
              </a:rPr>
              <a:t/>
            </a:r>
            <a:br>
              <a:rPr lang="fr-FR" sz="1400" b="1" dirty="0" smtClean="0">
                <a:latin typeface="Garamond" panose="02020404030301010803" pitchFamily="18" charset="0"/>
              </a:rPr>
            </a:br>
            <a:endParaRPr lang="it-IT" sz="14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683568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37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4536503"/>
          </a:xfrm>
        </p:spPr>
        <p:txBody>
          <a:bodyPr>
            <a:normAutofit/>
          </a:bodyPr>
          <a:lstStyle/>
          <a:p>
            <a:pPr algn="l"/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6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>4. Terra Ligure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fr-FR" sz="1600" b="1" i="1" dirty="0" err="1" smtClean="0">
                <a:latin typeface="Garamond" panose="02020404030301010803" pitchFamily="18" charset="0"/>
              </a:rPr>
              <a:t>localizzazione</a:t>
            </a:r>
            <a:r>
              <a:rPr lang="fr-FR" sz="1600" b="1" i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smtClean="0">
                <a:latin typeface="Garamond" panose="02020404030301010803" pitchFamily="18" charset="0"/>
              </a:rPr>
              <a:t>: </a:t>
            </a:r>
            <a:r>
              <a:rPr lang="fr-FR" sz="1600" b="1" dirty="0" err="1" smtClean="0">
                <a:latin typeface="Garamond" panose="02020404030301010803" pitchFamily="18" charset="0"/>
              </a:rPr>
              <a:t>Savona</a:t>
            </a:r>
            <a:r>
              <a:rPr lang="fr-FR" sz="1600" b="1" dirty="0" smtClean="0">
                <a:latin typeface="Garamond" panose="02020404030301010803" pitchFamily="18" charset="0"/>
              </a:rPr>
              <a:t>.</a:t>
            </a:r>
            <a:br>
              <a:rPr lang="fr-FR" sz="1600" b="1" dirty="0" smtClean="0">
                <a:latin typeface="Garamond" panose="02020404030301010803" pitchFamily="18" charset="0"/>
              </a:rPr>
            </a:br>
            <a:r>
              <a:rPr lang="fr-FR" sz="1600" b="1" i="1" dirty="0" err="1" smtClean="0">
                <a:latin typeface="Garamond" panose="02020404030301010803" pitchFamily="18" charset="0"/>
              </a:rPr>
              <a:t>settore</a:t>
            </a:r>
            <a:r>
              <a:rPr lang="fr-FR" sz="1600" b="1" i="1" dirty="0" smtClean="0">
                <a:latin typeface="Garamond" panose="02020404030301010803" pitchFamily="18" charset="0"/>
              </a:rPr>
              <a:t> /</a:t>
            </a:r>
            <a:r>
              <a:rPr lang="fr-FR" sz="1600" b="1" i="1" dirty="0" err="1" smtClean="0">
                <a:latin typeface="Garamond" panose="02020404030301010803" pitchFamily="18" charset="0"/>
              </a:rPr>
              <a:t>attività</a:t>
            </a:r>
            <a:r>
              <a:rPr lang="fr-FR" sz="1600" b="1" i="1" dirty="0" smtClean="0">
                <a:latin typeface="Garamond" panose="02020404030301010803" pitchFamily="18" charset="0"/>
              </a:rPr>
              <a:t> </a:t>
            </a:r>
            <a:r>
              <a:rPr lang="fr-FR" sz="1600" b="1" i="1" dirty="0" err="1" smtClean="0">
                <a:latin typeface="Garamond" panose="02020404030301010803" pitchFamily="18" charset="0"/>
              </a:rPr>
              <a:t>prevalente</a:t>
            </a:r>
            <a:r>
              <a:rPr lang="fr-FR" sz="1600" b="1" dirty="0" smtClean="0">
                <a:latin typeface="Garamond" panose="02020404030301010803" pitchFamily="18" charset="0"/>
              </a:rPr>
              <a:t>: </a:t>
            </a:r>
            <a:r>
              <a:rPr lang="fr-FR" sz="1600" b="1" dirty="0" err="1" smtClean="0">
                <a:latin typeface="Garamond" panose="02020404030301010803" pitchFamily="18" charset="0"/>
              </a:rPr>
              <a:t>agroalimentare</a:t>
            </a:r>
            <a:r>
              <a:rPr lang="fr-FR" sz="1600" b="1" dirty="0" smtClean="0">
                <a:latin typeface="Garamond" panose="02020404030301010803" pitchFamily="18" charset="0"/>
              </a:rPr>
              <a:t> (</a:t>
            </a:r>
            <a:r>
              <a:rPr lang="fr-FR" sz="1600" b="1" dirty="0" err="1" smtClean="0">
                <a:latin typeface="Garamond" panose="02020404030301010803" pitchFamily="18" charset="0"/>
              </a:rPr>
              <a:t>lavorazione</a:t>
            </a:r>
            <a:r>
              <a:rPr lang="fr-FR" sz="1600" b="1" dirty="0" smtClean="0">
                <a:latin typeface="Garamond" panose="02020404030301010803" pitchFamily="18" charset="0"/>
              </a:rPr>
              <a:t> e </a:t>
            </a:r>
            <a:r>
              <a:rPr lang="fr-FR" sz="1600" b="1" dirty="0" err="1" smtClean="0">
                <a:latin typeface="Garamond" panose="02020404030301010803" pitchFamily="18" charset="0"/>
              </a:rPr>
              <a:t>conservazione</a:t>
            </a:r>
            <a:r>
              <a:rPr lang="fr-FR" sz="1600" b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err="1" smtClean="0">
                <a:latin typeface="Garamond" panose="02020404030301010803" pitchFamily="18" charset="0"/>
              </a:rPr>
              <a:t>frutta</a:t>
            </a:r>
            <a:r>
              <a:rPr lang="fr-FR" sz="1600" b="1" dirty="0" smtClean="0">
                <a:latin typeface="Garamond" panose="02020404030301010803" pitchFamily="18" charset="0"/>
              </a:rPr>
              <a:t> e </a:t>
            </a:r>
            <a:r>
              <a:rPr lang="fr-FR" sz="1600" b="1" dirty="0" err="1" smtClean="0">
                <a:latin typeface="Garamond" panose="02020404030301010803" pitchFamily="18" charset="0"/>
              </a:rPr>
              <a:t>ortaggi</a:t>
            </a:r>
            <a:r>
              <a:rPr lang="fr-FR" sz="1600" b="1" dirty="0" smtClean="0">
                <a:latin typeface="Garamond" panose="02020404030301010803" pitchFamily="18" charset="0"/>
              </a:rPr>
              <a:t>).</a:t>
            </a:r>
            <a:br>
              <a:rPr lang="fr-FR" sz="1600" b="1" dirty="0" smtClean="0">
                <a:latin typeface="Garamond" panose="02020404030301010803" pitchFamily="18" charset="0"/>
              </a:rPr>
            </a:br>
            <a:r>
              <a:rPr lang="fr-FR" sz="1600" b="1" i="1" dirty="0" err="1" smtClean="0">
                <a:latin typeface="Garamond" panose="02020404030301010803" pitchFamily="18" charset="0"/>
              </a:rPr>
              <a:t>bisogni</a:t>
            </a:r>
            <a:r>
              <a:rPr lang="fr-FR" sz="1600" b="1" i="1" dirty="0" smtClean="0">
                <a:latin typeface="Garamond" panose="02020404030301010803" pitchFamily="18" charset="0"/>
              </a:rPr>
              <a:t> </a:t>
            </a:r>
            <a:r>
              <a:rPr lang="fr-FR" sz="1600" b="1" i="1" dirty="0" err="1" smtClean="0">
                <a:latin typeface="Garamond" panose="02020404030301010803" pitchFamily="18" charset="0"/>
              </a:rPr>
              <a:t>formativi</a:t>
            </a:r>
            <a:r>
              <a:rPr lang="fr-FR" sz="1600" b="1" i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smtClean="0">
                <a:latin typeface="Garamond" panose="02020404030301010803" pitchFamily="18" charset="0"/>
              </a:rPr>
              <a:t>: </a:t>
            </a:r>
            <a:r>
              <a:rPr lang="it-IT" sz="1600" b="1" dirty="0" smtClean="0">
                <a:latin typeface="Garamond" panose="02020404030301010803" pitchFamily="18" charset="0"/>
              </a:rPr>
              <a:t>catena di produzione, sicurezza degli alimenti, packaging, marketing operativo e internazionalizzazione, strategie di comunicazione, trasferimento tecnologico e innovazione.</a:t>
            </a:r>
            <a:br>
              <a:rPr lang="it-IT" sz="1600" b="1" dirty="0" smtClean="0">
                <a:latin typeface="Garamond" panose="02020404030301010803" pitchFamily="18" charset="0"/>
              </a:rPr>
            </a:br>
            <a:r>
              <a:rPr lang="it-IT" sz="1600" b="1" dirty="0" smtClean="0">
                <a:latin typeface="Garamond" panose="02020404030301010803" pitchFamily="18" charset="0"/>
              </a:rPr>
              <a:t/>
            </a:r>
            <a:br>
              <a:rPr lang="it-IT" sz="1600" b="1" dirty="0" smtClean="0">
                <a:latin typeface="Garamond" panose="02020404030301010803" pitchFamily="18" charset="0"/>
              </a:rPr>
            </a:br>
            <a:r>
              <a:rPr lang="it-IT" sz="1600" b="1" dirty="0" smtClean="0">
                <a:solidFill>
                  <a:schemeClr val="accent1"/>
                </a:solidFill>
                <a:latin typeface="Garamond" panose="02020404030301010803" pitchFamily="18" charset="0"/>
              </a:rPr>
              <a:t/>
            </a:r>
            <a:br>
              <a:rPr lang="it-IT" sz="1600" b="1" dirty="0" smtClean="0">
                <a:solidFill>
                  <a:schemeClr val="accent1"/>
                </a:solidFill>
                <a:latin typeface="Garamond" panose="02020404030301010803" pitchFamily="18" charset="0"/>
              </a:rPr>
            </a:br>
            <a:r>
              <a:rPr lang="it-IT" sz="16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>5. Terrazze d’Olivi</a:t>
            </a:r>
            <a:r>
              <a:rPr lang="it-IT" sz="1600" b="1" dirty="0" smtClean="0">
                <a:latin typeface="Garamond" panose="02020404030301010803" pitchFamily="18" charset="0"/>
              </a:rPr>
              <a:t/>
            </a:r>
            <a:br>
              <a:rPr lang="it-IT" sz="1600" b="1" dirty="0" smtClean="0">
                <a:latin typeface="Garamond" panose="02020404030301010803" pitchFamily="18" charset="0"/>
              </a:rPr>
            </a:br>
            <a:r>
              <a:rPr lang="fr-FR" sz="1600" b="1" i="1" dirty="0" err="1" smtClean="0">
                <a:latin typeface="Garamond" panose="02020404030301010803" pitchFamily="18" charset="0"/>
              </a:rPr>
              <a:t>localizzazione</a:t>
            </a:r>
            <a:r>
              <a:rPr lang="fr-FR" sz="1600" b="1" dirty="0" smtClean="0">
                <a:latin typeface="Garamond" panose="02020404030301010803" pitchFamily="18" charset="0"/>
              </a:rPr>
              <a:t> : </a:t>
            </a:r>
            <a:r>
              <a:rPr lang="fr-FR" sz="1600" b="1" dirty="0" err="1" smtClean="0">
                <a:latin typeface="Garamond" panose="02020404030301010803" pitchFamily="18" charset="0"/>
              </a:rPr>
              <a:t>Arenzano</a:t>
            </a:r>
            <a:r>
              <a:rPr lang="fr-FR" sz="1600" b="1" dirty="0" smtClean="0">
                <a:latin typeface="Garamond" panose="02020404030301010803" pitchFamily="18" charset="0"/>
              </a:rPr>
              <a:t> (GE).</a:t>
            </a:r>
            <a:br>
              <a:rPr lang="fr-FR" sz="1600" b="1" dirty="0" smtClean="0">
                <a:latin typeface="Garamond" panose="02020404030301010803" pitchFamily="18" charset="0"/>
              </a:rPr>
            </a:br>
            <a:r>
              <a:rPr lang="fr-FR" sz="1600" b="1" i="1" dirty="0" err="1" smtClean="0">
                <a:latin typeface="Garamond" panose="02020404030301010803" pitchFamily="18" charset="0"/>
              </a:rPr>
              <a:t>settore</a:t>
            </a:r>
            <a:r>
              <a:rPr lang="fr-FR" sz="1600" b="1" i="1" dirty="0" smtClean="0">
                <a:latin typeface="Garamond" panose="02020404030301010803" pitchFamily="18" charset="0"/>
              </a:rPr>
              <a:t> /</a:t>
            </a:r>
            <a:r>
              <a:rPr lang="fr-FR" sz="1600" b="1" i="1" dirty="0" err="1" smtClean="0">
                <a:latin typeface="Garamond" panose="02020404030301010803" pitchFamily="18" charset="0"/>
              </a:rPr>
              <a:t>attività</a:t>
            </a:r>
            <a:r>
              <a:rPr lang="fr-FR" sz="1600" b="1" i="1" dirty="0" smtClean="0">
                <a:latin typeface="Garamond" panose="02020404030301010803" pitchFamily="18" charset="0"/>
              </a:rPr>
              <a:t> </a:t>
            </a:r>
            <a:r>
              <a:rPr lang="fr-FR" sz="1600" b="1" i="1" dirty="0" err="1" smtClean="0">
                <a:latin typeface="Garamond" panose="02020404030301010803" pitchFamily="18" charset="0"/>
              </a:rPr>
              <a:t>prevalente</a:t>
            </a:r>
            <a:r>
              <a:rPr lang="fr-FR" sz="1600" b="1" dirty="0" smtClean="0">
                <a:latin typeface="Garamond" panose="02020404030301010803" pitchFamily="18" charset="0"/>
              </a:rPr>
              <a:t>: </a:t>
            </a:r>
            <a:r>
              <a:rPr lang="fr-FR" sz="1600" b="1" dirty="0" err="1" smtClean="0">
                <a:latin typeface="Garamond" panose="02020404030301010803" pitchFamily="18" charset="0"/>
              </a:rPr>
              <a:t>commercio</a:t>
            </a:r>
            <a:r>
              <a:rPr lang="fr-FR" sz="1600" b="1" dirty="0" smtClean="0">
                <a:latin typeface="Garamond" panose="02020404030301010803" pitchFamily="18" charset="0"/>
              </a:rPr>
              <a:t> al </a:t>
            </a:r>
            <a:r>
              <a:rPr lang="fr-FR" sz="1600" b="1" dirty="0" err="1" smtClean="0">
                <a:latin typeface="Garamond" panose="02020404030301010803" pitchFamily="18" charset="0"/>
              </a:rPr>
              <a:t>dettaglio</a:t>
            </a:r>
            <a:r>
              <a:rPr lang="fr-FR" sz="1600" b="1" dirty="0" smtClean="0">
                <a:latin typeface="Garamond" panose="02020404030301010803" pitchFamily="18" charset="0"/>
              </a:rPr>
              <a:t> di </a:t>
            </a:r>
            <a:r>
              <a:rPr lang="fr-FR" sz="1600" b="1" dirty="0" err="1" smtClean="0">
                <a:latin typeface="Garamond" panose="02020404030301010803" pitchFamily="18" charset="0"/>
              </a:rPr>
              <a:t>prodotti</a:t>
            </a:r>
            <a:r>
              <a:rPr lang="fr-FR" sz="1600" b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err="1" smtClean="0">
                <a:latin typeface="Garamond" panose="02020404030301010803" pitchFamily="18" charset="0"/>
              </a:rPr>
              <a:t>alimentari</a:t>
            </a:r>
            <a:r>
              <a:rPr lang="fr-FR" sz="1600" b="1" dirty="0">
                <a:latin typeface="Garamond" panose="02020404030301010803" pitchFamily="18" charset="0"/>
              </a:rPr>
              <a:t> </a:t>
            </a:r>
            <a:r>
              <a:rPr lang="fr-FR" sz="1600" b="1" dirty="0" err="1" smtClean="0">
                <a:latin typeface="Garamond" panose="02020404030301010803" pitchFamily="18" charset="0"/>
              </a:rPr>
              <a:t>tra</a:t>
            </a:r>
            <a:r>
              <a:rPr lang="fr-FR" sz="1600" b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err="1" smtClean="0">
                <a:latin typeface="Garamond" panose="02020404030301010803" pitchFamily="18" charset="0"/>
              </a:rPr>
              <a:t>cui</a:t>
            </a:r>
            <a:r>
              <a:rPr lang="fr-FR" sz="1600" b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err="1" smtClean="0">
                <a:latin typeface="Garamond" panose="02020404030301010803" pitchFamily="18" charset="0"/>
              </a:rPr>
              <a:t>olio</a:t>
            </a:r>
            <a:r>
              <a:rPr lang="fr-FR" sz="1600" b="1" dirty="0" smtClean="0">
                <a:latin typeface="Garamond" panose="02020404030301010803" pitchFamily="18" charset="0"/>
              </a:rPr>
              <a:t> </a:t>
            </a:r>
            <a:r>
              <a:rPr lang="fr-FR" sz="1600" b="1" dirty="0" err="1" smtClean="0">
                <a:latin typeface="Garamond" panose="02020404030301010803" pitchFamily="18" charset="0"/>
              </a:rPr>
              <a:t>d’oliva</a:t>
            </a:r>
            <a:r>
              <a:rPr lang="fr-FR" sz="1600" b="1" dirty="0" smtClean="0">
                <a:latin typeface="Garamond" panose="02020404030301010803" pitchFamily="18" charset="0"/>
              </a:rPr>
              <a:t>.</a:t>
            </a:r>
            <a:br>
              <a:rPr lang="fr-FR" sz="1600" b="1" dirty="0" smtClean="0">
                <a:latin typeface="Garamond" panose="02020404030301010803" pitchFamily="18" charset="0"/>
              </a:rPr>
            </a:br>
            <a:r>
              <a:rPr lang="fr-FR" sz="1600" b="1" i="1" dirty="0" err="1" smtClean="0">
                <a:latin typeface="Garamond" panose="02020404030301010803" pitchFamily="18" charset="0"/>
              </a:rPr>
              <a:t>bisogni</a:t>
            </a:r>
            <a:r>
              <a:rPr lang="fr-FR" sz="1600" b="1" i="1" dirty="0" smtClean="0">
                <a:latin typeface="Garamond" panose="02020404030301010803" pitchFamily="18" charset="0"/>
              </a:rPr>
              <a:t> </a:t>
            </a:r>
            <a:r>
              <a:rPr lang="fr-FR" sz="1600" b="1" i="1" dirty="0" err="1" smtClean="0">
                <a:latin typeface="Garamond" panose="02020404030301010803" pitchFamily="18" charset="0"/>
              </a:rPr>
              <a:t>formativi</a:t>
            </a:r>
            <a:r>
              <a:rPr lang="fr-FR" sz="1600" b="1" dirty="0" smtClean="0">
                <a:latin typeface="Garamond" panose="02020404030301010803" pitchFamily="18" charset="0"/>
              </a:rPr>
              <a:t>: </a:t>
            </a:r>
            <a:r>
              <a:rPr lang="it-IT" sz="1600" b="1" dirty="0" smtClean="0">
                <a:latin typeface="Garamond" panose="02020404030301010803" pitchFamily="18" charset="0"/>
              </a:rPr>
              <a:t>marketing </a:t>
            </a:r>
            <a:r>
              <a:rPr lang="it-IT" sz="1600" b="1" dirty="0">
                <a:latin typeface="Garamond" panose="02020404030301010803" pitchFamily="18" charset="0"/>
              </a:rPr>
              <a:t>operativo e internazionalizzazione </a:t>
            </a:r>
            <a:r>
              <a:rPr lang="it-IT" sz="1600" b="1" dirty="0" smtClean="0">
                <a:latin typeface="Garamond" panose="02020404030301010803" pitchFamily="18" charset="0"/>
              </a:rPr>
              <a:t>; strategie di comunicazione.</a:t>
            </a:r>
            <a:r>
              <a:rPr lang="fr-FR" sz="1600" b="1" dirty="0" smtClean="0"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latin typeface="Garamond" panose="02020404030301010803" pitchFamily="18" charset="0"/>
              </a:rPr>
            </a:br>
            <a:endParaRPr lang="it-IT" sz="16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76583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39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4536503"/>
          </a:xfrm>
        </p:spPr>
        <p:txBody>
          <a:bodyPr>
            <a:normAutofit/>
          </a:bodyPr>
          <a:lstStyle/>
          <a:p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it-IT" sz="28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>Grazie per l’attenzione!</a:t>
            </a:r>
            <a:br>
              <a:rPr lang="it-IT" sz="28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</a:br>
            <a:r>
              <a:rPr lang="it-IT" sz="16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/>
            </a:r>
            <a:br>
              <a:rPr lang="it-IT" sz="16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</a:br>
            <a:r>
              <a:rPr lang="it-IT" sz="16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  <a:t/>
            </a:r>
            <a:br>
              <a:rPr lang="it-IT" sz="1600" b="1" u="sng" dirty="0" smtClean="0">
                <a:solidFill>
                  <a:schemeClr val="accent5"/>
                </a:solidFill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I </a:t>
            </a:r>
            <a:r>
              <a:rPr lang="it-IT" sz="2000" b="1" dirty="0" smtClean="0">
                <a:latin typeface="Garamond" panose="02020404030301010803" pitchFamily="18" charset="0"/>
              </a:rPr>
              <a:t>nostri riferimenti sono</a:t>
            </a:r>
            <a:r>
              <a:rPr lang="it-IT" sz="2000" b="1" dirty="0" smtClean="0">
                <a:latin typeface="Garamond" panose="02020404030301010803" pitchFamily="18" charset="0"/>
              </a:rPr>
              <a:t>: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Camera di Commercio Riviere di Liguria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u="sng" dirty="0">
                <a:latin typeface="Garamond" panose="02020404030301010803" pitchFamily="18" charset="0"/>
              </a:rPr>
              <a:t>Uff. Realizzazione progetti </a:t>
            </a:r>
            <a:r>
              <a:rPr lang="it-IT" sz="2000" b="1" dirty="0" smtClean="0"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Referente </a:t>
            </a:r>
            <a:r>
              <a:rPr lang="it-IT" sz="2000" b="1" dirty="0" smtClean="0">
                <a:latin typeface="Garamond" panose="02020404030301010803" pitchFamily="18" charset="0"/>
              </a:rPr>
              <a:t>del progetto </a:t>
            </a:r>
            <a:r>
              <a:rPr lang="it-IT" sz="2000" b="1" dirty="0" err="1" smtClean="0">
                <a:latin typeface="Garamond" panose="02020404030301010803" pitchFamily="18" charset="0"/>
              </a:rPr>
              <a:t>In.Agro</a:t>
            </a:r>
            <a:r>
              <a:rPr lang="it-IT" sz="2000" b="1" dirty="0" smtClean="0">
                <a:latin typeface="Garamond" panose="02020404030301010803" pitchFamily="18" charset="0"/>
              </a:rPr>
              <a:t> : Daniela Ebano</a:t>
            </a:r>
            <a:br>
              <a:rPr lang="it-IT" sz="2000" b="1" dirty="0" smtClean="0">
                <a:latin typeface="Garamond" panose="02020404030301010803" pitchFamily="18" charset="0"/>
              </a:rPr>
            </a:br>
            <a:r>
              <a:rPr lang="it-IT" sz="2000" b="1" dirty="0">
                <a:solidFill>
                  <a:schemeClr val="accent5"/>
                </a:solidFill>
                <a:latin typeface="Garamond" panose="02020404030301010803" pitchFamily="18" charset="0"/>
              </a:rPr>
              <a:t>mail: 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hlinkClick r:id="rId2"/>
              </a:rPr>
              <a:t>progettieuropei@rivlig.camcom.it</a:t>
            </a:r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it-IT" sz="20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dirty="0" smtClean="0">
                <a:latin typeface="Garamond" panose="02020404030301010803" pitchFamily="18" charset="0"/>
              </a:rPr>
              <a:t>0183/793256-286</a:t>
            </a:r>
            <a:endParaRPr lang="it-IT" sz="20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76583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98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2613</TotalTime>
  <Words>87</Words>
  <Application>Microsoft Office PowerPoint</Application>
  <PresentationFormat>Presentazione su schermo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Progetto Semplice In.Agro Innovazione per l’Agroalimentare</vt:lpstr>
      <vt:lpstr>     La CCIAA Riviere di Liguria ha provveduto a :  - Selezionare le imprese beneficiarie : è stato pubblicato un avviso  rivolto alle imprese, in base al target di progetto (dal 10/02 al 30/04/2021) : imprese dai 2 ai 5 anni di attività, attive nei settori della produzione agroalimentare,commercio e turismo,  - Selezionare i consulenti: è stata pubblicata apposita manifestazione di interesse per l’individuazione dei consulenti nei settori indicati dal progetto: Catena di produzione, sicurezza degli alimenti, packaging;  Filiera dell’agro-alimentare;  Marketing operativo e internazionalizzazione;  Strategie di comunicazione;  Trasferimento tecnologico e innovazione       </vt:lpstr>
      <vt:lpstr>  -individuare « i bisogni /le esigenze formative delle imprese » :  sono stati analizzati ed approfonditi i bisogni formativi delle imprese liguri che hanno presentato domanda.   - svolgere « matching_ tra imprese e consulenti » : l’attività ha riguardato l’abbinamento tra le imprese liguri partecipanti e i consulenti che erogheranno le consulenze, individuati nei vari settori. Tale abbinamento è stato effettuato tramite il supporto del partner facilitatore Signum.   </vt:lpstr>
      <vt:lpstr>  Imprese individuate dalla CCIAA Riviere di Liguria   1 Az.Agricola Gazzotti  localizzazione: Borghetto Santo Spirito (SV ). settore/attività prevalente : coltivazione di ortaggi. bisogni formativi : marketing operativo e internazionalizzazione, strategie di comunicazione.  2. Cristina Puppo  localizzazione :Savona. settore/attività prevalente: turismo legato a tour enogastronomici (agenzia di viaggio che organizza pacchetti turistici). bisogni formativi: assistenza normativa legale , marketing operativo e internazionalizzazione , strategie di comunicazione.  3. LSS SRL localizzazione : Genova.  settore/attività prevalente: commercio (vendita  di prodotti alimentari). bisogni formativi: strategie comunicazione, trasferimento tecnologico e innovazione.   </vt:lpstr>
      <vt:lpstr> 4. Terra Ligure  localizzazione : Savona. settore /attività prevalente: agroalimentare (lavorazione e conservazione frutta e ortaggi). bisogni formativi : catena di produzione, sicurezza degli alimenti, packaging, marketing operativo e internazionalizzazione, strategie di comunicazione, trasferimento tecnologico e innovazione.   5. Terrazze d’Olivi localizzazione : Arenzano (GE). settore /attività prevalente: commercio al dettaglio di prodotti alimentari tra cui olio d’oliva. bisogni formativi: marketing operativo e internazionalizzazione ; strategie di comunicazione. </vt:lpstr>
      <vt:lpstr> Grazie per l’attenzione!   I nostri riferimenti sono:  Camera di Commercio Riviere di Liguria Uff. Realizzazione progetti  Referente del progetto In.Agro : Daniela Ebano mail: progettieuropei@rivlig.camcom.it 0183/793256-286</vt:lpstr>
    </vt:vector>
  </TitlesOfParts>
  <Company>Regione Liguria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Rolandi Marco</dc:creator>
  <cp:lastModifiedBy>Paola Carlo</cp:lastModifiedBy>
  <cp:revision>311</cp:revision>
  <cp:lastPrinted>2019-02-21T07:44:16Z</cp:lastPrinted>
  <dcterms:created xsi:type="dcterms:W3CDTF">2017-01-05T11:05:11Z</dcterms:created>
  <dcterms:modified xsi:type="dcterms:W3CDTF">2021-12-15T12:27:58Z</dcterms:modified>
</cp:coreProperties>
</file>